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8" r:id="rId7"/>
    <p:sldId id="261" r:id="rId8"/>
    <p:sldId id="262" r:id="rId9"/>
    <p:sldId id="263" r:id="rId10"/>
    <p:sldId id="269" r:id="rId11"/>
    <p:sldId id="264" r:id="rId12"/>
    <p:sldId id="265" r:id="rId13"/>
    <p:sldId id="266" r:id="rId14"/>
    <p:sldId id="267" r:id="rId15"/>
  </p:sldIdLst>
  <p:sldSz cx="18288000" cy="10287000"/>
  <p:notesSz cx="6858000" cy="9144000"/>
  <p:embeddedFontLst>
    <p:embeddedFont>
      <p:font typeface="Arial Bold" panose="020B0604020202020204" charset="-94"/>
      <p:regular r:id="rId16"/>
      <p:bold r:id="rId17"/>
    </p:embeddedFont>
    <p:embeddedFont>
      <p:font typeface="HK Modular" panose="020B0604020202020204" charset="-94"/>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877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5033" autoAdjust="0"/>
  </p:normalViewPr>
  <p:slideViewPr>
    <p:cSldViewPr>
      <p:cViewPr varScale="1">
        <p:scale>
          <a:sx n="50" d="100"/>
          <a:sy n="50" d="100"/>
        </p:scale>
        <p:origin x="62"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jpg"/></Relationships>
</file>

<file path=ppt/diagrams/_rels/data5.xml.rels><?xml version="1.0" encoding="UTF-8" standalone="yes"?>
<Relationships xmlns="http://schemas.openxmlformats.org/package/2006/relationships"><Relationship Id="rId2" Type="http://schemas.openxmlformats.org/officeDocument/2006/relationships/hyperlink" Target="https://www.sikayetvar.com/turkcell?resolved=true" TargetMode="External"/><Relationship Id="rId1" Type="http://schemas.openxmlformats.org/officeDocument/2006/relationships/hyperlink" Target="https://www.sikayetvar.com/turkcell" TargetMode="External"/></Relationships>
</file>

<file path=ppt/diagrams/_rels/drawing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3.jpg"/></Relationships>
</file>

<file path=ppt/diagrams/_rels/drawing5.xml.rels><?xml version="1.0" encoding="UTF-8" standalone="yes"?>
<Relationships xmlns="http://schemas.openxmlformats.org/package/2006/relationships"><Relationship Id="rId2" Type="http://schemas.openxmlformats.org/officeDocument/2006/relationships/hyperlink" Target="https://www.sikayetvar.com/turkcell?resolved=true" TargetMode="External"/><Relationship Id="rId1" Type="http://schemas.openxmlformats.org/officeDocument/2006/relationships/hyperlink" Target="https://www.sikayetvar.com/turkcel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498D9-F134-4F63-AD29-8EA30668BC4B}"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tr-TR"/>
        </a:p>
      </dgm:t>
    </dgm:pt>
    <dgm:pt modelId="{F9242633-233C-468F-A59A-276F4D446E93}">
      <dgm:prSet phldrT="[Metin]"/>
      <dgm:spPr/>
      <dgm:t>
        <a:bodyPr/>
        <a:lstStyle/>
        <a:p>
          <a:pPr algn="just"/>
          <a:r>
            <a:rPr lang="tr-TR" dirty="0">
              <a:solidFill>
                <a:srgbClr val="333333"/>
              </a:solidFill>
              <a:latin typeface="Arial"/>
              <a:ea typeface="Arial"/>
              <a:cs typeface="Arial"/>
              <a:sym typeface="Arial"/>
            </a:rPr>
            <a:t>Göktan Gümüşlü: Takım Kaptanı, Akdeniz Üniversitesi Elektrik Elektronik Mühendisliği bölümünde bir lisans öğrencisi. Aktif olarak bu projede yazılım geliştirmekten ve her türlü problem konusunda iletişime geçme sorumluluğu bulunan kişi.</a:t>
          </a:r>
          <a:endParaRPr lang="tr-TR" dirty="0">
            <a:solidFill>
              <a:srgbClr val="333333"/>
            </a:solidFill>
          </a:endParaRPr>
        </a:p>
      </dgm:t>
    </dgm:pt>
    <dgm:pt modelId="{07F474F1-E79C-4DDB-9119-390A442A9658}" type="parTrans" cxnId="{ACAA90C7-BA25-4B87-B95A-B125A2D650C9}">
      <dgm:prSet/>
      <dgm:spPr/>
      <dgm:t>
        <a:bodyPr/>
        <a:lstStyle/>
        <a:p>
          <a:endParaRPr lang="tr-TR"/>
        </a:p>
      </dgm:t>
    </dgm:pt>
    <dgm:pt modelId="{9970EC13-DF12-4992-9A62-D6E073C67D54}" type="sibTrans" cxnId="{ACAA90C7-BA25-4B87-B95A-B125A2D650C9}">
      <dgm:prSet/>
      <dgm:spPr/>
      <dgm:t>
        <a:bodyPr/>
        <a:lstStyle/>
        <a:p>
          <a:endParaRPr lang="tr-TR"/>
        </a:p>
      </dgm:t>
    </dgm:pt>
    <dgm:pt modelId="{6794D9A2-FE91-47C8-B6BE-D7C272345BF5}">
      <dgm:prSet phldrT="[Metin]"/>
      <dgm:spPr/>
      <dgm:t>
        <a:bodyPr/>
        <a:lstStyle/>
        <a:p>
          <a:pPr algn="just"/>
          <a:r>
            <a:rPr lang="tr-TR" dirty="0">
              <a:solidFill>
                <a:srgbClr val="333333"/>
              </a:solidFill>
              <a:latin typeface="Arial"/>
              <a:ea typeface="Arial"/>
              <a:cs typeface="Arial"/>
              <a:sym typeface="Arial"/>
            </a:rPr>
            <a:t>Dr. Öğr. Üyesi Yalçın Albayrak: Akdeniz Üniversitesi Elektrik Elektronik Mühendisliği bölümünde akademisyen. Bu proje kapsamında destek, mentorluk, öneri ve tavsiye verme, yazılım projesini değerlendirip geliştirme adına önerilerde bulunmuştur.</a:t>
          </a:r>
          <a:endParaRPr lang="tr-TR" dirty="0">
            <a:solidFill>
              <a:srgbClr val="333333"/>
            </a:solidFill>
          </a:endParaRPr>
        </a:p>
      </dgm:t>
    </dgm:pt>
    <dgm:pt modelId="{CA1DF4B3-8E2D-4EE9-A4B6-54F75C75F46F}" type="parTrans" cxnId="{81A4C2E0-7F7C-476C-8F50-93B6F0C10221}">
      <dgm:prSet/>
      <dgm:spPr/>
      <dgm:t>
        <a:bodyPr/>
        <a:lstStyle/>
        <a:p>
          <a:endParaRPr lang="tr-TR"/>
        </a:p>
      </dgm:t>
    </dgm:pt>
    <dgm:pt modelId="{FDCDECAE-15BC-4D10-B5AD-7C376E5313AA}" type="sibTrans" cxnId="{81A4C2E0-7F7C-476C-8F50-93B6F0C10221}">
      <dgm:prSet/>
      <dgm:spPr/>
      <dgm:t>
        <a:bodyPr/>
        <a:lstStyle/>
        <a:p>
          <a:endParaRPr lang="tr-TR"/>
        </a:p>
      </dgm:t>
    </dgm:pt>
    <dgm:pt modelId="{53D07657-DE58-4D41-B4D0-9D2E3F4C7626}" type="pres">
      <dgm:prSet presAssocID="{224498D9-F134-4F63-AD29-8EA30668BC4B}" presName="Name0" presStyleCnt="0">
        <dgm:presLayoutVars>
          <dgm:dir/>
          <dgm:resizeHandles val="exact"/>
        </dgm:presLayoutVars>
      </dgm:prSet>
      <dgm:spPr/>
    </dgm:pt>
    <dgm:pt modelId="{5DF272BB-6758-4A34-B0B3-94BE53FFA948}" type="pres">
      <dgm:prSet presAssocID="{F9242633-233C-468F-A59A-276F4D446E93}" presName="composite" presStyleCnt="0"/>
      <dgm:spPr/>
    </dgm:pt>
    <dgm:pt modelId="{C73DDEE0-1B3D-442A-9178-4B6B123D7B3C}" type="pres">
      <dgm:prSet presAssocID="{F9242633-233C-468F-A59A-276F4D446E93}" presName="rect1" presStyleLbl="trAlignAcc1" presStyleIdx="0" presStyleCnt="2" custLinFactNeighborX="6961" custLinFactNeighborY="10316">
        <dgm:presLayoutVars>
          <dgm:bulletEnabled val="1"/>
        </dgm:presLayoutVars>
      </dgm:prSet>
      <dgm:spPr/>
    </dgm:pt>
    <dgm:pt modelId="{0A728767-244A-4012-A021-A9A42A5A493F}" type="pres">
      <dgm:prSet presAssocID="{F9242633-233C-468F-A59A-276F4D446E93}" presName="rect2" presStyleLbl="fgImgPlace1" presStyleIdx="0" presStyleCnt="2" custLinFactNeighborX="4063" custLinFactNeighborY="946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0AC9B12B-6188-4611-8FC7-25BDABBC6AC0}" type="pres">
      <dgm:prSet presAssocID="{9970EC13-DF12-4992-9A62-D6E073C67D54}" presName="sibTrans" presStyleCnt="0"/>
      <dgm:spPr/>
    </dgm:pt>
    <dgm:pt modelId="{E4EAF094-C8BA-41E0-ABB7-777EB2C2ACCA}" type="pres">
      <dgm:prSet presAssocID="{6794D9A2-FE91-47C8-B6BE-D7C272345BF5}" presName="composite" presStyleCnt="0"/>
      <dgm:spPr/>
    </dgm:pt>
    <dgm:pt modelId="{06C47C92-5DD1-4FF8-9869-57FC4DD74D52}" type="pres">
      <dgm:prSet presAssocID="{6794D9A2-FE91-47C8-B6BE-D7C272345BF5}" presName="rect1" presStyleLbl="trAlignAcc1" presStyleIdx="1" presStyleCnt="2">
        <dgm:presLayoutVars>
          <dgm:bulletEnabled val="1"/>
        </dgm:presLayoutVars>
      </dgm:prSet>
      <dgm:spPr/>
    </dgm:pt>
    <dgm:pt modelId="{05905258-C6D3-4246-BFCE-F1A1C14C488E}" type="pres">
      <dgm:prSet presAssocID="{6794D9A2-FE91-47C8-B6BE-D7C272345BF5}" presName="rect2"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dgm:spPr>
    </dgm:pt>
  </dgm:ptLst>
  <dgm:cxnLst>
    <dgm:cxn modelId="{16D81E96-B81C-43E2-BDD7-04F4424DCDA7}" type="presOf" srcId="{F9242633-233C-468F-A59A-276F4D446E93}" destId="{C73DDEE0-1B3D-442A-9178-4B6B123D7B3C}" srcOrd="0" destOrd="0" presId="urn:microsoft.com/office/officeart/2008/layout/PictureStrips"/>
    <dgm:cxn modelId="{ACAA90C7-BA25-4B87-B95A-B125A2D650C9}" srcId="{224498D9-F134-4F63-AD29-8EA30668BC4B}" destId="{F9242633-233C-468F-A59A-276F4D446E93}" srcOrd="0" destOrd="0" parTransId="{07F474F1-E79C-4DDB-9119-390A442A9658}" sibTransId="{9970EC13-DF12-4992-9A62-D6E073C67D54}"/>
    <dgm:cxn modelId="{81A4C2E0-7F7C-476C-8F50-93B6F0C10221}" srcId="{224498D9-F134-4F63-AD29-8EA30668BC4B}" destId="{6794D9A2-FE91-47C8-B6BE-D7C272345BF5}" srcOrd="1" destOrd="0" parTransId="{CA1DF4B3-8E2D-4EE9-A4B6-54F75C75F46F}" sibTransId="{FDCDECAE-15BC-4D10-B5AD-7C376E5313AA}"/>
    <dgm:cxn modelId="{4726DAE7-128E-4C4D-A764-D03D2519E468}" type="presOf" srcId="{6794D9A2-FE91-47C8-B6BE-D7C272345BF5}" destId="{06C47C92-5DD1-4FF8-9869-57FC4DD74D52}" srcOrd="0" destOrd="0" presId="urn:microsoft.com/office/officeart/2008/layout/PictureStrips"/>
    <dgm:cxn modelId="{63CD11ED-F59E-444A-A29A-C58B3CFE724E}" type="presOf" srcId="{224498D9-F134-4F63-AD29-8EA30668BC4B}" destId="{53D07657-DE58-4D41-B4D0-9D2E3F4C7626}" srcOrd="0" destOrd="0" presId="urn:microsoft.com/office/officeart/2008/layout/PictureStrips"/>
    <dgm:cxn modelId="{672CB95F-BBC3-490F-B253-40A6E59E89D9}" type="presParOf" srcId="{53D07657-DE58-4D41-B4D0-9D2E3F4C7626}" destId="{5DF272BB-6758-4A34-B0B3-94BE53FFA948}" srcOrd="0" destOrd="0" presId="urn:microsoft.com/office/officeart/2008/layout/PictureStrips"/>
    <dgm:cxn modelId="{0EB27551-3645-481A-B86B-7E2EE5E975C5}" type="presParOf" srcId="{5DF272BB-6758-4A34-B0B3-94BE53FFA948}" destId="{C73DDEE0-1B3D-442A-9178-4B6B123D7B3C}" srcOrd="0" destOrd="0" presId="urn:microsoft.com/office/officeart/2008/layout/PictureStrips"/>
    <dgm:cxn modelId="{CDBAC47E-59B8-4980-9481-510D7BFE7D49}" type="presParOf" srcId="{5DF272BB-6758-4A34-B0B3-94BE53FFA948}" destId="{0A728767-244A-4012-A021-A9A42A5A493F}" srcOrd="1" destOrd="0" presId="urn:microsoft.com/office/officeart/2008/layout/PictureStrips"/>
    <dgm:cxn modelId="{168843B6-9BC7-4DC8-83D5-EB38F5324981}" type="presParOf" srcId="{53D07657-DE58-4D41-B4D0-9D2E3F4C7626}" destId="{0AC9B12B-6188-4611-8FC7-25BDABBC6AC0}" srcOrd="1" destOrd="0" presId="urn:microsoft.com/office/officeart/2008/layout/PictureStrips"/>
    <dgm:cxn modelId="{F12D1CF4-3AC5-4980-8042-7464739A3A96}" type="presParOf" srcId="{53D07657-DE58-4D41-B4D0-9D2E3F4C7626}" destId="{E4EAF094-C8BA-41E0-ABB7-777EB2C2ACCA}" srcOrd="2" destOrd="0" presId="urn:microsoft.com/office/officeart/2008/layout/PictureStrips"/>
    <dgm:cxn modelId="{90894F5C-FD19-4EFC-B2A0-A11648D36318}" type="presParOf" srcId="{E4EAF094-C8BA-41E0-ABB7-777EB2C2ACCA}" destId="{06C47C92-5DD1-4FF8-9869-57FC4DD74D52}" srcOrd="0" destOrd="0" presId="urn:microsoft.com/office/officeart/2008/layout/PictureStrips"/>
    <dgm:cxn modelId="{4ED3CDFE-4E14-4D83-A694-F4D5037702B6}" type="presParOf" srcId="{E4EAF094-C8BA-41E0-ABB7-777EB2C2ACCA}" destId="{05905258-C6D3-4246-BFCE-F1A1C14C488E}"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71580C1-F722-4E91-8D74-3421E69A3F71}"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tr-TR"/>
        </a:p>
      </dgm:t>
    </dgm:pt>
    <dgm:pt modelId="{27BFF59B-9185-4F15-B997-132EC910062F}">
      <dgm:prSet phldrT="[Metin]" custT="1"/>
      <dgm:spPr/>
      <dgm:t>
        <a:bodyPr/>
        <a:lstStyle/>
        <a:p>
          <a:pPr algn="just"/>
          <a:r>
            <a:rPr lang="tr-TR" sz="2000" dirty="0">
              <a:solidFill>
                <a:srgbClr val="333333"/>
              </a:solidFill>
              <a:latin typeface="Arial"/>
              <a:ea typeface="Arial"/>
              <a:cs typeface="Arial"/>
              <a:sym typeface="Arial"/>
            </a:rPr>
            <a:t>Yanda bulunan görsel, Adlandırılmış Varlık Tespiti yani NER tespiti noktasında kullanılan LSTM modelinin eğitim sürecidir. Görüldüğü üzere erken durdurma yapılması gerekmesine rağmen durdurulmamış olsa da </a:t>
          </a:r>
          <a:r>
            <a:rPr lang="tr-TR" sz="2000" dirty="0" err="1">
              <a:solidFill>
                <a:srgbClr val="333333"/>
              </a:solidFill>
              <a:latin typeface="Arial"/>
              <a:ea typeface="Arial"/>
              <a:cs typeface="Arial"/>
              <a:sym typeface="Arial"/>
            </a:rPr>
            <a:t>epoch</a:t>
          </a:r>
          <a:r>
            <a:rPr lang="tr-TR" sz="2000" dirty="0">
              <a:solidFill>
                <a:srgbClr val="333333"/>
              </a:solidFill>
              <a:latin typeface="Arial"/>
              <a:ea typeface="Arial"/>
              <a:cs typeface="Arial"/>
              <a:sym typeface="Arial"/>
            </a:rPr>
            <a:t> sayısını çok düşük tutmayıp yanlış yanıtlara ulaşmaması için eğitimin biraz sürmesini sağlamaya çalışmıştım. Eğitim parametreleri olarak, 10000 boyutlu giriş, 64 çıkış boyutu, en son Dense katmanında 3 </a:t>
          </a:r>
          <a:r>
            <a:rPr lang="tr-TR" sz="2000" dirty="0" err="1">
              <a:solidFill>
                <a:srgbClr val="333333"/>
              </a:solidFill>
              <a:latin typeface="Arial"/>
              <a:ea typeface="Arial"/>
              <a:cs typeface="Arial"/>
              <a:sym typeface="Arial"/>
            </a:rPr>
            <a:t>output</a:t>
          </a:r>
          <a:r>
            <a:rPr lang="tr-TR" sz="2000" dirty="0">
              <a:solidFill>
                <a:srgbClr val="333333"/>
              </a:solidFill>
              <a:latin typeface="Arial"/>
              <a:ea typeface="Arial"/>
              <a:cs typeface="Arial"/>
              <a:sym typeface="Arial"/>
            </a:rPr>
            <a:t> olacak şekilde ayarlanmıştır. Aktivasyon fonksiyonu olarak </a:t>
          </a:r>
          <a:r>
            <a:rPr lang="tr-TR" sz="2000" dirty="0" err="1">
              <a:solidFill>
                <a:srgbClr val="333333"/>
              </a:solidFill>
              <a:latin typeface="Arial"/>
              <a:ea typeface="Arial"/>
              <a:cs typeface="Arial"/>
              <a:sym typeface="Arial"/>
            </a:rPr>
            <a:t>Softmax</a:t>
          </a:r>
          <a:r>
            <a:rPr lang="tr-TR" sz="2000" dirty="0">
              <a:solidFill>
                <a:srgbClr val="333333"/>
              </a:solidFill>
              <a:latin typeface="Arial"/>
              <a:ea typeface="Arial"/>
              <a:cs typeface="Arial"/>
              <a:sym typeface="Arial"/>
            </a:rPr>
            <a:t> kullanılmıştır. 32 ünite katmanlıdır. Dışarıda bırakma, </a:t>
          </a:r>
          <a:r>
            <a:rPr lang="tr-TR" sz="2000" dirty="0" err="1">
              <a:solidFill>
                <a:srgbClr val="333333"/>
              </a:solidFill>
              <a:latin typeface="Arial"/>
              <a:ea typeface="Arial"/>
              <a:cs typeface="Arial"/>
              <a:sym typeface="Arial"/>
            </a:rPr>
            <a:t>Dropout</a:t>
          </a:r>
          <a:r>
            <a:rPr lang="tr-TR" sz="2000" dirty="0">
              <a:solidFill>
                <a:srgbClr val="333333"/>
              </a:solidFill>
              <a:latin typeface="Arial"/>
              <a:ea typeface="Arial"/>
              <a:cs typeface="Arial"/>
              <a:sym typeface="Arial"/>
            </a:rPr>
            <a:t> oranı 0.2’dir. Yanda da görüldüğü üzere 10 </a:t>
          </a:r>
          <a:r>
            <a:rPr lang="tr-TR" sz="2000" dirty="0" err="1">
              <a:solidFill>
                <a:srgbClr val="333333"/>
              </a:solidFill>
              <a:latin typeface="Arial"/>
              <a:ea typeface="Arial"/>
              <a:cs typeface="Arial"/>
              <a:sym typeface="Arial"/>
            </a:rPr>
            <a:t>epoch</a:t>
          </a:r>
          <a:r>
            <a:rPr lang="tr-TR" sz="2000" dirty="0">
              <a:solidFill>
                <a:srgbClr val="333333"/>
              </a:solidFill>
              <a:latin typeface="Arial"/>
              <a:ea typeface="Arial"/>
              <a:cs typeface="Arial"/>
              <a:sym typeface="Arial"/>
            </a:rPr>
            <a:t> değeri olarak eğitilmiştir. Kayıp fonksiyonu </a:t>
          </a:r>
          <a:r>
            <a:rPr lang="tr-TR" sz="2000" dirty="0" err="1">
              <a:solidFill>
                <a:srgbClr val="333333"/>
              </a:solidFill>
              <a:latin typeface="Arial"/>
              <a:ea typeface="Arial"/>
              <a:cs typeface="Arial"/>
              <a:sym typeface="Arial"/>
            </a:rPr>
            <a:t>sparse</a:t>
          </a:r>
          <a:r>
            <a:rPr lang="tr-TR" sz="2000" dirty="0">
              <a:solidFill>
                <a:srgbClr val="333333"/>
              </a:solidFill>
              <a:latin typeface="Arial"/>
              <a:ea typeface="Arial"/>
              <a:cs typeface="Arial"/>
              <a:sym typeface="Arial"/>
            </a:rPr>
            <a:t> </a:t>
          </a:r>
          <a:r>
            <a:rPr lang="tr-TR" sz="2000" dirty="0" err="1">
              <a:solidFill>
                <a:srgbClr val="333333"/>
              </a:solidFill>
              <a:latin typeface="Arial"/>
              <a:ea typeface="Arial"/>
              <a:cs typeface="Arial"/>
              <a:sym typeface="Arial"/>
            </a:rPr>
            <a:t>category</a:t>
          </a:r>
          <a:r>
            <a:rPr lang="tr-TR" sz="2000" dirty="0">
              <a:solidFill>
                <a:srgbClr val="333333"/>
              </a:solidFill>
              <a:latin typeface="Arial"/>
              <a:ea typeface="Arial"/>
              <a:cs typeface="Arial"/>
              <a:sym typeface="Arial"/>
            </a:rPr>
            <a:t> </a:t>
          </a:r>
          <a:r>
            <a:rPr lang="tr-TR" sz="2000" dirty="0" err="1">
              <a:solidFill>
                <a:srgbClr val="333333"/>
              </a:solidFill>
              <a:latin typeface="Arial"/>
              <a:ea typeface="Arial"/>
              <a:cs typeface="Arial"/>
              <a:sym typeface="Arial"/>
            </a:rPr>
            <a:t>crossentropy’dir</a:t>
          </a:r>
          <a:r>
            <a:rPr lang="tr-TR" sz="2000" dirty="0">
              <a:solidFill>
                <a:srgbClr val="333333"/>
              </a:solidFill>
              <a:latin typeface="Arial"/>
              <a:ea typeface="Arial"/>
              <a:cs typeface="Arial"/>
              <a:sym typeface="Arial"/>
            </a:rPr>
            <a:t>. </a:t>
          </a:r>
          <a:r>
            <a:rPr lang="tr-TR" sz="2000" dirty="0" err="1">
              <a:solidFill>
                <a:srgbClr val="333333"/>
              </a:solidFill>
              <a:latin typeface="Arial"/>
              <a:ea typeface="Arial"/>
              <a:cs typeface="Arial"/>
              <a:sym typeface="Arial"/>
            </a:rPr>
            <a:t>Validation</a:t>
          </a:r>
          <a:r>
            <a:rPr lang="tr-TR" sz="2000" dirty="0">
              <a:solidFill>
                <a:srgbClr val="333333"/>
              </a:solidFill>
              <a:latin typeface="Arial"/>
              <a:ea typeface="Arial"/>
              <a:cs typeface="Arial"/>
              <a:sym typeface="Arial"/>
            </a:rPr>
            <a:t>, test setinden ayrılan bir kısım üzerinden sağlanmıştır. Adam </a:t>
          </a:r>
          <a:r>
            <a:rPr lang="tr-TR" sz="2000" dirty="0" err="1">
              <a:solidFill>
                <a:srgbClr val="333333"/>
              </a:solidFill>
              <a:latin typeface="Arial"/>
              <a:ea typeface="Arial"/>
              <a:cs typeface="Arial"/>
              <a:sym typeface="Arial"/>
            </a:rPr>
            <a:t>optimizeri</a:t>
          </a:r>
          <a:r>
            <a:rPr lang="tr-TR" sz="2000" dirty="0">
              <a:solidFill>
                <a:srgbClr val="333333"/>
              </a:solidFill>
              <a:latin typeface="Arial"/>
              <a:ea typeface="Arial"/>
              <a:cs typeface="Arial"/>
              <a:sym typeface="Arial"/>
            </a:rPr>
            <a:t> kullanılmaktadır. Doğruluk oranı: 99.45 olarak kalmıştır.</a:t>
          </a:r>
          <a:endParaRPr lang="tr-TR" sz="2000" dirty="0">
            <a:solidFill>
              <a:srgbClr val="333333"/>
            </a:solidFill>
          </a:endParaRPr>
        </a:p>
      </dgm:t>
    </dgm:pt>
    <dgm:pt modelId="{37510551-E97C-4C69-9141-D9EA73E214D6}" type="parTrans" cxnId="{4E934A9D-5FE7-4E12-BFEF-C95719F1F0FB}">
      <dgm:prSet/>
      <dgm:spPr/>
      <dgm:t>
        <a:bodyPr/>
        <a:lstStyle/>
        <a:p>
          <a:endParaRPr lang="tr-TR"/>
        </a:p>
      </dgm:t>
    </dgm:pt>
    <dgm:pt modelId="{EF80A4D2-DFA3-45AA-BC34-2560BE67BC36}" type="sibTrans" cxnId="{4E934A9D-5FE7-4E12-BFEF-C95719F1F0FB}">
      <dgm:prSet/>
      <dgm:spPr/>
      <dgm:t>
        <a:bodyPr/>
        <a:lstStyle/>
        <a:p>
          <a:endParaRPr lang="tr-TR"/>
        </a:p>
      </dgm:t>
    </dgm:pt>
    <dgm:pt modelId="{BF367F27-C688-47B3-99FF-B07EB31A1D33}" type="pres">
      <dgm:prSet presAssocID="{871580C1-F722-4E91-8D74-3421E69A3F71}" presName="Name0" presStyleCnt="0">
        <dgm:presLayoutVars>
          <dgm:chMax/>
          <dgm:chPref/>
          <dgm:dir/>
        </dgm:presLayoutVars>
      </dgm:prSet>
      <dgm:spPr/>
    </dgm:pt>
    <dgm:pt modelId="{DC30FF01-E526-44BF-B765-EFFBA5909046}" type="pres">
      <dgm:prSet presAssocID="{27BFF59B-9185-4F15-B997-132EC910062F}" presName="parenttextcomposite" presStyleCnt="0"/>
      <dgm:spPr/>
    </dgm:pt>
    <dgm:pt modelId="{6E88703F-0A93-4539-9E57-4EF0D0920922}" type="pres">
      <dgm:prSet presAssocID="{27BFF59B-9185-4F15-B997-132EC910062F}" presName="parenttext" presStyleLbl="revTx" presStyleIdx="0" presStyleCnt="1">
        <dgm:presLayoutVars>
          <dgm:chMax/>
          <dgm:chPref val="2"/>
          <dgm:bulletEnabled val="1"/>
        </dgm:presLayoutVars>
      </dgm:prSet>
      <dgm:spPr/>
    </dgm:pt>
    <dgm:pt modelId="{5A796A1D-3094-4266-8FF3-C8BB47B521A4}" type="pres">
      <dgm:prSet presAssocID="{27BFF59B-9185-4F15-B997-132EC910062F}" presName="parallelogramComposite" presStyleCnt="0"/>
      <dgm:spPr/>
    </dgm:pt>
    <dgm:pt modelId="{319BB04B-67D4-4BEB-A432-8A524F077FD6}" type="pres">
      <dgm:prSet presAssocID="{27BFF59B-9185-4F15-B997-132EC910062F}" presName="parallelogram1" presStyleLbl="alignNode1" presStyleIdx="0" presStyleCnt="7" custAng="0"/>
      <dgm:spPr/>
    </dgm:pt>
    <dgm:pt modelId="{8A9B9C26-3CA0-4A3D-8A45-59AEC8F6C318}" type="pres">
      <dgm:prSet presAssocID="{27BFF59B-9185-4F15-B997-132EC910062F}" presName="parallelogram2" presStyleLbl="alignNode1" presStyleIdx="1" presStyleCnt="7" custAng="0"/>
      <dgm:spPr/>
    </dgm:pt>
    <dgm:pt modelId="{401AD04E-C7C3-4C7F-B642-9DB27F83B94F}" type="pres">
      <dgm:prSet presAssocID="{27BFF59B-9185-4F15-B997-132EC910062F}" presName="parallelogram3" presStyleLbl="alignNode1" presStyleIdx="2" presStyleCnt="7"/>
      <dgm:spPr/>
    </dgm:pt>
    <dgm:pt modelId="{F571AA4A-3865-491D-81BB-88ECB5FF3080}" type="pres">
      <dgm:prSet presAssocID="{27BFF59B-9185-4F15-B997-132EC910062F}" presName="parallelogram4" presStyleLbl="alignNode1" presStyleIdx="3" presStyleCnt="7"/>
      <dgm:spPr/>
    </dgm:pt>
    <dgm:pt modelId="{B6DC663F-C240-4DDF-8526-41F44CF40617}" type="pres">
      <dgm:prSet presAssocID="{27BFF59B-9185-4F15-B997-132EC910062F}" presName="parallelogram5" presStyleLbl="alignNode1" presStyleIdx="4" presStyleCnt="7"/>
      <dgm:spPr/>
    </dgm:pt>
    <dgm:pt modelId="{32C7D560-DC24-439B-BFDC-9C79E7870F6D}" type="pres">
      <dgm:prSet presAssocID="{27BFF59B-9185-4F15-B997-132EC910062F}" presName="parallelogram6" presStyleLbl="alignNode1" presStyleIdx="5" presStyleCnt="7"/>
      <dgm:spPr/>
    </dgm:pt>
    <dgm:pt modelId="{436BE4AC-3040-4A06-8187-4CD0EEFA64A5}" type="pres">
      <dgm:prSet presAssocID="{27BFF59B-9185-4F15-B997-132EC910062F}" presName="parallelogram7" presStyleLbl="alignNode1" presStyleIdx="6" presStyleCnt="7"/>
      <dgm:spPr/>
    </dgm:pt>
  </dgm:ptLst>
  <dgm:cxnLst>
    <dgm:cxn modelId="{B48A3510-D34B-4F90-9100-5E7665E418FF}" type="presOf" srcId="{27BFF59B-9185-4F15-B997-132EC910062F}" destId="{6E88703F-0A93-4539-9E57-4EF0D0920922}" srcOrd="0" destOrd="0" presId="urn:microsoft.com/office/officeart/2008/layout/VerticalAccentList"/>
    <dgm:cxn modelId="{0DC2F159-8612-446C-A6E8-A9D655A5A476}" type="presOf" srcId="{871580C1-F722-4E91-8D74-3421E69A3F71}" destId="{BF367F27-C688-47B3-99FF-B07EB31A1D33}" srcOrd="0" destOrd="0" presId="urn:microsoft.com/office/officeart/2008/layout/VerticalAccentList"/>
    <dgm:cxn modelId="{4E934A9D-5FE7-4E12-BFEF-C95719F1F0FB}" srcId="{871580C1-F722-4E91-8D74-3421E69A3F71}" destId="{27BFF59B-9185-4F15-B997-132EC910062F}" srcOrd="0" destOrd="0" parTransId="{37510551-E97C-4C69-9141-D9EA73E214D6}" sibTransId="{EF80A4D2-DFA3-45AA-BC34-2560BE67BC36}"/>
    <dgm:cxn modelId="{0DA7EFB1-190A-4ACC-A73B-24FD87896359}" type="presParOf" srcId="{BF367F27-C688-47B3-99FF-B07EB31A1D33}" destId="{DC30FF01-E526-44BF-B765-EFFBA5909046}" srcOrd="0" destOrd="0" presId="urn:microsoft.com/office/officeart/2008/layout/VerticalAccentList"/>
    <dgm:cxn modelId="{DCADA2BE-91B7-409E-AAF9-D478CEA76650}" type="presParOf" srcId="{DC30FF01-E526-44BF-B765-EFFBA5909046}" destId="{6E88703F-0A93-4539-9E57-4EF0D0920922}" srcOrd="0" destOrd="0" presId="urn:microsoft.com/office/officeart/2008/layout/VerticalAccentList"/>
    <dgm:cxn modelId="{2373D9CE-1C39-4871-936C-14881ADAC9BA}" type="presParOf" srcId="{BF367F27-C688-47B3-99FF-B07EB31A1D33}" destId="{5A796A1D-3094-4266-8FF3-C8BB47B521A4}" srcOrd="1" destOrd="0" presId="urn:microsoft.com/office/officeart/2008/layout/VerticalAccentList"/>
    <dgm:cxn modelId="{F178A585-55D0-419C-BCD0-FB67240F0558}" type="presParOf" srcId="{5A796A1D-3094-4266-8FF3-C8BB47B521A4}" destId="{319BB04B-67D4-4BEB-A432-8A524F077FD6}" srcOrd="0" destOrd="0" presId="urn:microsoft.com/office/officeart/2008/layout/VerticalAccentList"/>
    <dgm:cxn modelId="{74F860A5-A504-4A9D-8D19-8A87EDAD560E}" type="presParOf" srcId="{5A796A1D-3094-4266-8FF3-C8BB47B521A4}" destId="{8A9B9C26-3CA0-4A3D-8A45-59AEC8F6C318}" srcOrd="1" destOrd="0" presId="urn:microsoft.com/office/officeart/2008/layout/VerticalAccentList"/>
    <dgm:cxn modelId="{F92F73A3-04AD-4459-AAA6-45B2BFC60E2C}" type="presParOf" srcId="{5A796A1D-3094-4266-8FF3-C8BB47B521A4}" destId="{401AD04E-C7C3-4C7F-B642-9DB27F83B94F}" srcOrd="2" destOrd="0" presId="urn:microsoft.com/office/officeart/2008/layout/VerticalAccentList"/>
    <dgm:cxn modelId="{7C5DC0AB-82F5-4C67-A001-C1712444D56E}" type="presParOf" srcId="{5A796A1D-3094-4266-8FF3-C8BB47B521A4}" destId="{F571AA4A-3865-491D-81BB-88ECB5FF3080}" srcOrd="3" destOrd="0" presId="urn:microsoft.com/office/officeart/2008/layout/VerticalAccentList"/>
    <dgm:cxn modelId="{7DB55621-EF83-4326-B3B7-2477F8633FCC}" type="presParOf" srcId="{5A796A1D-3094-4266-8FF3-C8BB47B521A4}" destId="{B6DC663F-C240-4DDF-8526-41F44CF40617}" srcOrd="4" destOrd="0" presId="urn:microsoft.com/office/officeart/2008/layout/VerticalAccentList"/>
    <dgm:cxn modelId="{4826B42D-F0E6-4BDB-A3A4-4EAB687DDF77}" type="presParOf" srcId="{5A796A1D-3094-4266-8FF3-C8BB47B521A4}" destId="{32C7D560-DC24-439B-BFDC-9C79E7870F6D}" srcOrd="5" destOrd="0" presId="urn:microsoft.com/office/officeart/2008/layout/VerticalAccentList"/>
    <dgm:cxn modelId="{3D9F7375-BBEB-4EE5-8FEE-B7D39B2FF87A}" type="presParOf" srcId="{5A796A1D-3094-4266-8FF3-C8BB47B521A4}" destId="{436BE4AC-3040-4A06-8187-4CD0EEFA64A5}" srcOrd="6"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D7709D-2742-473E-A5A0-D0F2C031986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tr-TR"/>
        </a:p>
      </dgm:t>
    </dgm:pt>
    <dgm:pt modelId="{79F85B81-2020-4F7E-AAF0-C6361202F992}">
      <dgm:prSet phldrT="[Metin]" custT="1"/>
      <dgm:spPr>
        <a:solidFill>
          <a:schemeClr val="accent5">
            <a:lumMod val="60000"/>
            <a:lumOff val="40000"/>
          </a:schemeClr>
        </a:solidFill>
      </dgm:spPr>
      <dgm:t>
        <a:bodyPr/>
        <a:lstStyle/>
        <a:p>
          <a:r>
            <a:rPr lang="tr-TR" sz="4000" dirty="0">
              <a:solidFill>
                <a:srgbClr val="333333"/>
              </a:solidFill>
            </a:rPr>
            <a:t>Duygu Analizi </a:t>
          </a:r>
        </a:p>
      </dgm:t>
    </dgm:pt>
    <dgm:pt modelId="{43C939D2-4902-4FF9-A184-F8D44B1EDD42}" type="parTrans" cxnId="{17A7809F-935B-45E5-9831-7837BCE8DE67}">
      <dgm:prSet/>
      <dgm:spPr/>
      <dgm:t>
        <a:bodyPr/>
        <a:lstStyle/>
        <a:p>
          <a:endParaRPr lang="tr-TR"/>
        </a:p>
      </dgm:t>
    </dgm:pt>
    <dgm:pt modelId="{6C0B5235-7E01-4C02-A06B-43DF5CE7335A}" type="sibTrans" cxnId="{17A7809F-935B-45E5-9831-7837BCE8DE67}">
      <dgm:prSet/>
      <dgm:spPr/>
      <dgm:t>
        <a:bodyPr/>
        <a:lstStyle/>
        <a:p>
          <a:endParaRPr lang="tr-TR"/>
        </a:p>
      </dgm:t>
    </dgm:pt>
    <dgm:pt modelId="{E43CA751-E77B-4075-8B36-E5B46B5D2CF5}">
      <dgm:prSet phldrT="[Metin]" custT="1"/>
      <dgm:spPr/>
      <dgm:t>
        <a:bodyPr/>
        <a:lstStyle/>
        <a:p>
          <a:r>
            <a:rPr lang="tr-TR" sz="1600" dirty="0">
              <a:solidFill>
                <a:srgbClr val="333333"/>
              </a:solidFill>
            </a:rPr>
            <a:t>Duygu Analizi konusunda özelleşmiş modeller geliştirmek yerine önceden eğitilmiş BERT ya da Transfer Öğrenmesi yoluyla veriyi işlemek daha iyi bir seçenek olabilir.</a:t>
          </a:r>
        </a:p>
      </dgm:t>
    </dgm:pt>
    <dgm:pt modelId="{4AE02269-1936-4FD8-ABF9-8E8CAF4E2EAD}" type="parTrans" cxnId="{3D2F2843-D32F-4F8D-9C92-81AD89E6755B}">
      <dgm:prSet/>
      <dgm:spPr/>
      <dgm:t>
        <a:bodyPr/>
        <a:lstStyle/>
        <a:p>
          <a:endParaRPr lang="tr-TR"/>
        </a:p>
      </dgm:t>
    </dgm:pt>
    <dgm:pt modelId="{3FB965A2-5EB5-4E16-AD08-3E2E0E9C3549}" type="sibTrans" cxnId="{3D2F2843-D32F-4F8D-9C92-81AD89E6755B}">
      <dgm:prSet/>
      <dgm:spPr/>
      <dgm:t>
        <a:bodyPr/>
        <a:lstStyle/>
        <a:p>
          <a:endParaRPr lang="tr-TR"/>
        </a:p>
      </dgm:t>
    </dgm:pt>
    <dgm:pt modelId="{77C9F883-1701-44E0-8DA0-39FFD0FCDFD7}">
      <dgm:prSet phldrT="[Metin]" custT="1"/>
      <dgm:spPr>
        <a:solidFill>
          <a:schemeClr val="accent5">
            <a:lumMod val="60000"/>
            <a:lumOff val="40000"/>
          </a:schemeClr>
        </a:solidFill>
      </dgm:spPr>
      <dgm:t>
        <a:bodyPr/>
        <a:lstStyle/>
        <a:p>
          <a:r>
            <a:rPr lang="tr-TR" sz="4000">
              <a:solidFill>
                <a:srgbClr val="333333"/>
              </a:solidFill>
            </a:rPr>
            <a:t>Varlık Tespiti</a:t>
          </a:r>
          <a:endParaRPr lang="tr-TR" sz="4000" dirty="0"/>
        </a:p>
      </dgm:t>
    </dgm:pt>
    <dgm:pt modelId="{3E048FA1-C451-4153-AD3D-6DF56A118543}" type="parTrans" cxnId="{8D34E6ED-4964-4D1A-9562-221B735B48CD}">
      <dgm:prSet/>
      <dgm:spPr/>
      <dgm:t>
        <a:bodyPr/>
        <a:lstStyle/>
        <a:p>
          <a:endParaRPr lang="tr-TR"/>
        </a:p>
      </dgm:t>
    </dgm:pt>
    <dgm:pt modelId="{4CB06123-8D71-4677-A8DB-482645BEE0C7}" type="sibTrans" cxnId="{8D34E6ED-4964-4D1A-9562-221B735B48CD}">
      <dgm:prSet/>
      <dgm:spPr/>
      <dgm:t>
        <a:bodyPr/>
        <a:lstStyle/>
        <a:p>
          <a:endParaRPr lang="tr-TR"/>
        </a:p>
      </dgm:t>
    </dgm:pt>
    <dgm:pt modelId="{E294AD89-6306-4B12-BE0D-EB1825BDDEEA}">
      <dgm:prSet phldrT="[Metin]" custT="1"/>
      <dgm:spPr/>
      <dgm:t>
        <a:bodyPr/>
        <a:lstStyle/>
        <a:p>
          <a:endParaRPr lang="tr-TR" sz="1600" dirty="0"/>
        </a:p>
      </dgm:t>
    </dgm:pt>
    <dgm:pt modelId="{58929974-C762-4EAA-9A86-6149E72CA3A2}" type="parTrans" cxnId="{25F3495B-ECB0-4F70-93D3-FD19FFE27216}">
      <dgm:prSet/>
      <dgm:spPr/>
      <dgm:t>
        <a:bodyPr/>
        <a:lstStyle/>
        <a:p>
          <a:endParaRPr lang="tr-TR"/>
        </a:p>
      </dgm:t>
    </dgm:pt>
    <dgm:pt modelId="{88544988-E21D-4223-B728-B4F30BE6EA2A}" type="sibTrans" cxnId="{25F3495B-ECB0-4F70-93D3-FD19FFE27216}">
      <dgm:prSet/>
      <dgm:spPr/>
      <dgm:t>
        <a:bodyPr/>
        <a:lstStyle/>
        <a:p>
          <a:endParaRPr lang="tr-TR"/>
        </a:p>
      </dgm:t>
    </dgm:pt>
    <dgm:pt modelId="{644B57FE-0CAB-4C7E-83D3-23B9BF309BA4}">
      <dgm:prSet phldrT="[Metin]" custT="1"/>
      <dgm:spPr>
        <a:solidFill>
          <a:schemeClr val="accent5">
            <a:lumMod val="60000"/>
            <a:lumOff val="40000"/>
          </a:schemeClr>
        </a:solidFill>
      </dgm:spPr>
      <dgm:t>
        <a:bodyPr/>
        <a:lstStyle/>
        <a:p>
          <a:r>
            <a:rPr lang="tr-TR" sz="4000" dirty="0">
              <a:solidFill>
                <a:srgbClr val="333333"/>
              </a:solidFill>
            </a:rPr>
            <a:t>Sonuç</a:t>
          </a:r>
          <a:endParaRPr lang="tr-TR" sz="4000" dirty="0"/>
        </a:p>
      </dgm:t>
    </dgm:pt>
    <dgm:pt modelId="{AD8867E3-B773-4733-B9E6-1F4D00A06C7B}" type="parTrans" cxnId="{8CACBF40-2ED2-4A99-9709-438BF5DC5C1E}">
      <dgm:prSet/>
      <dgm:spPr/>
      <dgm:t>
        <a:bodyPr/>
        <a:lstStyle/>
        <a:p>
          <a:endParaRPr lang="tr-TR"/>
        </a:p>
      </dgm:t>
    </dgm:pt>
    <dgm:pt modelId="{F7BD192A-4FCD-4A63-90B4-C6788BD8C99C}" type="sibTrans" cxnId="{8CACBF40-2ED2-4A99-9709-438BF5DC5C1E}">
      <dgm:prSet/>
      <dgm:spPr/>
      <dgm:t>
        <a:bodyPr/>
        <a:lstStyle/>
        <a:p>
          <a:endParaRPr lang="tr-TR"/>
        </a:p>
      </dgm:t>
    </dgm:pt>
    <dgm:pt modelId="{65D007B7-6EBD-4B68-8EEE-71EDB02E3B40}">
      <dgm:prSet phldrT="[Metin]" custT="1"/>
      <dgm:spPr/>
      <dgm:t>
        <a:bodyPr/>
        <a:lstStyle/>
        <a:p>
          <a:r>
            <a:rPr lang="tr-TR" sz="1800" dirty="0"/>
            <a:t>Test sürecinde, kod yerel host üzerinde gereken çıktıları verecek şekilde çalışırken, test algoritması sırasında web servisinde çıkan bir sıkıntı sonucu, bir süre ilgili çıktıyı verebilse de bir süre sonra web servis üzerinden istek akışı ilerlemez olmuş ve tıkanmıştır. Yani yerel host üzerinde istenildiği kadar çıktı üretebilse de test sürecinde pek bir başarı gösterememiştir web servis sorunu yüzünden.</a:t>
          </a:r>
        </a:p>
      </dgm:t>
    </dgm:pt>
    <dgm:pt modelId="{1D3E1C28-F26A-4713-A97D-ABBC9787AD0F}" type="parTrans" cxnId="{C280828B-C36E-4BED-BED9-FF0B9A29E9CB}">
      <dgm:prSet/>
      <dgm:spPr/>
      <dgm:t>
        <a:bodyPr/>
        <a:lstStyle/>
        <a:p>
          <a:endParaRPr lang="tr-TR"/>
        </a:p>
      </dgm:t>
    </dgm:pt>
    <dgm:pt modelId="{B65B324B-A426-4DB4-A4CE-1D6A9CDE4841}" type="sibTrans" cxnId="{C280828B-C36E-4BED-BED9-FF0B9A29E9CB}">
      <dgm:prSet/>
      <dgm:spPr/>
      <dgm:t>
        <a:bodyPr/>
        <a:lstStyle/>
        <a:p>
          <a:endParaRPr lang="tr-TR"/>
        </a:p>
      </dgm:t>
    </dgm:pt>
    <dgm:pt modelId="{1A93CC63-FA8C-4A1F-BE42-AFEEE157C783}">
      <dgm:prSet phldrT="[Metin]" custT="1"/>
      <dgm:spPr/>
      <dgm:t>
        <a:bodyPr/>
        <a:lstStyle/>
        <a:p>
          <a:endParaRPr lang="tr-TR" sz="1800" dirty="0"/>
        </a:p>
      </dgm:t>
    </dgm:pt>
    <dgm:pt modelId="{35B58FBA-49BE-4AEF-8BAC-738CE8AD3464}" type="parTrans" cxnId="{81C2CC8A-2441-4394-B69E-42948228F1B4}">
      <dgm:prSet/>
      <dgm:spPr/>
      <dgm:t>
        <a:bodyPr/>
        <a:lstStyle/>
        <a:p>
          <a:endParaRPr lang="tr-TR"/>
        </a:p>
      </dgm:t>
    </dgm:pt>
    <dgm:pt modelId="{21FE7DA1-3F2F-419F-8726-47437720ED68}" type="sibTrans" cxnId="{81C2CC8A-2441-4394-B69E-42948228F1B4}">
      <dgm:prSet/>
      <dgm:spPr/>
      <dgm:t>
        <a:bodyPr/>
        <a:lstStyle/>
        <a:p>
          <a:endParaRPr lang="tr-TR"/>
        </a:p>
      </dgm:t>
    </dgm:pt>
    <dgm:pt modelId="{0CABD2B5-2E1F-45BF-871D-0E05DEEEE7C1}">
      <dgm:prSet phldrT="[Metin]" custT="1"/>
      <dgm:spPr/>
      <dgm:t>
        <a:bodyPr/>
        <a:lstStyle/>
        <a:p>
          <a:r>
            <a:rPr lang="tr-TR" sz="1600" dirty="0">
              <a:solidFill>
                <a:srgbClr val="333333"/>
              </a:solidFill>
            </a:rPr>
            <a:t>F1_Score’u 0.83’tür.</a:t>
          </a:r>
        </a:p>
      </dgm:t>
    </dgm:pt>
    <dgm:pt modelId="{D420F022-AF71-4EE5-8E81-39BF8201F6EC}" type="parTrans" cxnId="{D8A07ECF-834C-44C8-8011-65174576E59F}">
      <dgm:prSet/>
      <dgm:spPr/>
      <dgm:t>
        <a:bodyPr/>
        <a:lstStyle/>
        <a:p>
          <a:endParaRPr lang="tr-TR"/>
        </a:p>
      </dgm:t>
    </dgm:pt>
    <dgm:pt modelId="{7D3DC354-4C09-4DD2-B83A-5D73F8734EAF}" type="sibTrans" cxnId="{D8A07ECF-834C-44C8-8011-65174576E59F}">
      <dgm:prSet/>
      <dgm:spPr/>
      <dgm:t>
        <a:bodyPr/>
        <a:lstStyle/>
        <a:p>
          <a:endParaRPr lang="tr-TR"/>
        </a:p>
      </dgm:t>
    </dgm:pt>
    <dgm:pt modelId="{7264D9B7-8D5C-4FD3-9CB1-295859334787}">
      <dgm:prSet phldrT="[Metin]" custT="1"/>
      <dgm:spPr/>
      <dgm:t>
        <a:bodyPr/>
        <a:lstStyle/>
        <a:p>
          <a:endParaRPr lang="tr-TR" sz="1600" dirty="0">
            <a:solidFill>
              <a:srgbClr val="333333"/>
            </a:solidFill>
          </a:endParaRPr>
        </a:p>
      </dgm:t>
    </dgm:pt>
    <dgm:pt modelId="{00057273-46A8-4C42-9E6B-E3284211A226}" type="parTrans" cxnId="{A8843ACE-A814-49D1-959B-0D901907E4D6}">
      <dgm:prSet/>
      <dgm:spPr/>
      <dgm:t>
        <a:bodyPr/>
        <a:lstStyle/>
        <a:p>
          <a:endParaRPr lang="tr-TR"/>
        </a:p>
      </dgm:t>
    </dgm:pt>
    <dgm:pt modelId="{4AC6EDB8-E49B-4ACC-AB34-DEB9B2DCE255}" type="sibTrans" cxnId="{A8843ACE-A814-49D1-959B-0D901907E4D6}">
      <dgm:prSet/>
      <dgm:spPr/>
      <dgm:t>
        <a:bodyPr/>
        <a:lstStyle/>
        <a:p>
          <a:endParaRPr lang="tr-TR"/>
        </a:p>
      </dgm:t>
    </dgm:pt>
    <dgm:pt modelId="{317F96A1-ED14-4B9A-AC5C-CA5184C3F660}">
      <dgm:prSet phldrT="[Metin]" custT="1"/>
      <dgm:spPr/>
      <dgm:t>
        <a:bodyPr/>
        <a:lstStyle/>
        <a:p>
          <a:r>
            <a:rPr lang="tr-TR" sz="1600" dirty="0" err="1">
              <a:solidFill>
                <a:srgbClr val="333333"/>
              </a:solidFill>
            </a:rPr>
            <a:t>Random</a:t>
          </a:r>
          <a:r>
            <a:rPr lang="tr-TR" sz="1600" dirty="0">
              <a:solidFill>
                <a:srgbClr val="333333"/>
              </a:solidFill>
            </a:rPr>
            <a:t> </a:t>
          </a:r>
          <a:r>
            <a:rPr lang="tr-TR" sz="1600" dirty="0" err="1">
              <a:solidFill>
                <a:srgbClr val="333333"/>
              </a:solidFill>
            </a:rPr>
            <a:t>Forest</a:t>
          </a:r>
          <a:r>
            <a:rPr lang="tr-TR" sz="1600" dirty="0">
              <a:solidFill>
                <a:srgbClr val="333333"/>
              </a:solidFill>
            </a:rPr>
            <a:t> modelinin eğiliminden ötürü eğitilen modelin duygu analizi sonuçları olumlu çıkma eğilimindedir.</a:t>
          </a:r>
        </a:p>
      </dgm:t>
    </dgm:pt>
    <dgm:pt modelId="{60BD133C-E54D-4940-80FE-A86AA2B46C8C}" type="parTrans" cxnId="{9B5C399D-E968-4958-9DDB-6782177B6FC1}">
      <dgm:prSet/>
      <dgm:spPr/>
      <dgm:t>
        <a:bodyPr/>
        <a:lstStyle/>
        <a:p>
          <a:endParaRPr lang="tr-TR"/>
        </a:p>
      </dgm:t>
    </dgm:pt>
    <dgm:pt modelId="{6A3AC1F1-3846-4D3E-8334-65F0A8ABBA49}" type="sibTrans" cxnId="{9B5C399D-E968-4958-9DDB-6782177B6FC1}">
      <dgm:prSet/>
      <dgm:spPr/>
      <dgm:t>
        <a:bodyPr/>
        <a:lstStyle/>
        <a:p>
          <a:endParaRPr lang="tr-TR"/>
        </a:p>
      </dgm:t>
    </dgm:pt>
    <dgm:pt modelId="{92074631-265C-4C12-BFAA-56B19F372DEF}">
      <dgm:prSet custT="1"/>
      <dgm:spPr/>
      <dgm:t>
        <a:bodyPr/>
        <a:lstStyle/>
        <a:p>
          <a:r>
            <a:rPr lang="tr-TR" sz="1600" dirty="0">
              <a:solidFill>
                <a:srgbClr val="333333"/>
              </a:solidFill>
            </a:rPr>
            <a:t>LSTM modelinin eğitimi için çok basit bir model oluşturulmaya çalışılmıştır.</a:t>
          </a:r>
        </a:p>
      </dgm:t>
    </dgm:pt>
    <dgm:pt modelId="{45C51A9A-98CB-442F-B776-810AB1DAFAF5}" type="parTrans" cxnId="{DB8BBEB2-D329-4330-8CD7-E8BD85610A03}">
      <dgm:prSet/>
      <dgm:spPr/>
      <dgm:t>
        <a:bodyPr/>
        <a:lstStyle/>
        <a:p>
          <a:endParaRPr lang="tr-TR"/>
        </a:p>
      </dgm:t>
    </dgm:pt>
    <dgm:pt modelId="{D8B84568-E38B-416D-A628-F85C56A60535}" type="sibTrans" cxnId="{DB8BBEB2-D329-4330-8CD7-E8BD85610A03}">
      <dgm:prSet/>
      <dgm:spPr/>
      <dgm:t>
        <a:bodyPr/>
        <a:lstStyle/>
        <a:p>
          <a:endParaRPr lang="tr-TR"/>
        </a:p>
      </dgm:t>
    </dgm:pt>
    <dgm:pt modelId="{E8A8E7BD-030F-4FB4-86D5-481798C50364}">
      <dgm:prSet custT="1"/>
      <dgm:spPr/>
      <dgm:t>
        <a:bodyPr/>
        <a:lstStyle/>
        <a:p>
          <a:r>
            <a:rPr lang="tr-TR" sz="1600" dirty="0">
              <a:solidFill>
                <a:srgbClr val="333333"/>
              </a:solidFill>
            </a:rPr>
            <a:t>Varlıklardan bazılarının UNK olmasının ya da fazla fiillerin bulunmasının sebebi Zeyrek ile yapılan köke indirgeme işleminin bilinmeyen kelime olarak algıladığı Türkçe kökenli olmayan kelimelerin varlığıdır.</a:t>
          </a:r>
        </a:p>
      </dgm:t>
    </dgm:pt>
    <dgm:pt modelId="{8D947214-7029-4B5B-984D-CA531AA5C6AE}" type="parTrans" cxnId="{FA336D30-DD32-412F-8429-94AFD5BE6B76}">
      <dgm:prSet/>
      <dgm:spPr/>
      <dgm:t>
        <a:bodyPr/>
        <a:lstStyle/>
        <a:p>
          <a:endParaRPr lang="tr-TR"/>
        </a:p>
      </dgm:t>
    </dgm:pt>
    <dgm:pt modelId="{95ADE6CE-D169-4239-BD76-A349A813E728}" type="sibTrans" cxnId="{FA336D30-DD32-412F-8429-94AFD5BE6B76}">
      <dgm:prSet/>
      <dgm:spPr/>
      <dgm:t>
        <a:bodyPr/>
        <a:lstStyle/>
        <a:p>
          <a:endParaRPr lang="tr-TR"/>
        </a:p>
      </dgm:t>
    </dgm:pt>
    <dgm:pt modelId="{5F99DC62-47DC-4018-90FA-245E3ED3DE4C}">
      <dgm:prSet phldrT="[Metin]"/>
      <dgm:spPr/>
      <dgm:t>
        <a:bodyPr/>
        <a:lstStyle/>
        <a:p>
          <a:endParaRPr lang="tr-TR" sz="1400" dirty="0"/>
        </a:p>
      </dgm:t>
    </dgm:pt>
    <dgm:pt modelId="{8EEAB36C-D252-4618-A401-0A6108081344}" type="parTrans" cxnId="{319B60A6-53C9-4560-977E-351EB1E4773C}">
      <dgm:prSet/>
      <dgm:spPr/>
      <dgm:t>
        <a:bodyPr/>
        <a:lstStyle/>
        <a:p>
          <a:endParaRPr lang="tr-TR"/>
        </a:p>
      </dgm:t>
    </dgm:pt>
    <dgm:pt modelId="{00400A6E-B695-4F1F-BD9B-D42841A40EC3}" type="sibTrans" cxnId="{319B60A6-53C9-4560-977E-351EB1E4773C}">
      <dgm:prSet/>
      <dgm:spPr/>
      <dgm:t>
        <a:bodyPr/>
        <a:lstStyle/>
        <a:p>
          <a:endParaRPr lang="tr-TR"/>
        </a:p>
      </dgm:t>
    </dgm:pt>
    <dgm:pt modelId="{B573010A-DB59-42DD-BF9F-C9CE9965899D}">
      <dgm:prSet custT="1"/>
      <dgm:spPr/>
      <dgm:t>
        <a:bodyPr/>
        <a:lstStyle/>
        <a:p>
          <a:r>
            <a:rPr lang="tr-TR" sz="1600" dirty="0">
              <a:solidFill>
                <a:srgbClr val="333333"/>
              </a:solidFill>
            </a:rPr>
            <a:t>Doğruluk oranı 99.45’tir.</a:t>
          </a:r>
        </a:p>
      </dgm:t>
    </dgm:pt>
    <dgm:pt modelId="{BFD2A15E-AB23-4E2D-87BA-BDCCD5D36A4D}" type="parTrans" cxnId="{A42F5161-12E5-4111-9EEB-3BF58550EA21}">
      <dgm:prSet/>
      <dgm:spPr/>
      <dgm:t>
        <a:bodyPr/>
        <a:lstStyle/>
        <a:p>
          <a:endParaRPr lang="tr-TR"/>
        </a:p>
      </dgm:t>
    </dgm:pt>
    <dgm:pt modelId="{4790176D-AF9D-4DBC-B4C2-D3AC00A69FEB}" type="sibTrans" cxnId="{A42F5161-12E5-4111-9EEB-3BF58550EA21}">
      <dgm:prSet/>
      <dgm:spPr/>
      <dgm:t>
        <a:bodyPr/>
        <a:lstStyle/>
        <a:p>
          <a:endParaRPr lang="tr-TR"/>
        </a:p>
      </dgm:t>
    </dgm:pt>
    <dgm:pt modelId="{CB2B7739-FFF3-41C1-A78A-C448133D57E3}" type="pres">
      <dgm:prSet presAssocID="{8BD7709D-2742-473E-A5A0-D0F2C0319865}" presName="Name0" presStyleCnt="0">
        <dgm:presLayoutVars>
          <dgm:dir/>
          <dgm:animLvl val="lvl"/>
          <dgm:resizeHandles val="exact"/>
        </dgm:presLayoutVars>
      </dgm:prSet>
      <dgm:spPr/>
    </dgm:pt>
    <dgm:pt modelId="{7ED6654C-DE23-4635-B716-988F1511BB70}" type="pres">
      <dgm:prSet presAssocID="{79F85B81-2020-4F7E-AAF0-C6361202F992}" presName="linNode" presStyleCnt="0"/>
      <dgm:spPr/>
    </dgm:pt>
    <dgm:pt modelId="{E1B264C9-C551-42DE-B7B2-0324D933AE08}" type="pres">
      <dgm:prSet presAssocID="{79F85B81-2020-4F7E-AAF0-C6361202F992}" presName="parentText" presStyleLbl="node1" presStyleIdx="0" presStyleCnt="3">
        <dgm:presLayoutVars>
          <dgm:chMax val="1"/>
          <dgm:bulletEnabled val="1"/>
        </dgm:presLayoutVars>
      </dgm:prSet>
      <dgm:spPr/>
    </dgm:pt>
    <dgm:pt modelId="{F8F98AC7-F4B1-4AF7-85F1-DFDBDC61DB8A}" type="pres">
      <dgm:prSet presAssocID="{79F85B81-2020-4F7E-AAF0-C6361202F992}" presName="descendantText" presStyleLbl="alignAccFollowNode1" presStyleIdx="0" presStyleCnt="3">
        <dgm:presLayoutVars>
          <dgm:bulletEnabled val="1"/>
        </dgm:presLayoutVars>
      </dgm:prSet>
      <dgm:spPr/>
    </dgm:pt>
    <dgm:pt modelId="{EF547C34-1F7C-4234-8425-3763374FC3F5}" type="pres">
      <dgm:prSet presAssocID="{6C0B5235-7E01-4C02-A06B-43DF5CE7335A}" presName="sp" presStyleCnt="0"/>
      <dgm:spPr/>
    </dgm:pt>
    <dgm:pt modelId="{8357FAA6-28AD-484E-AAB3-54087EBAE8BE}" type="pres">
      <dgm:prSet presAssocID="{77C9F883-1701-44E0-8DA0-39FFD0FCDFD7}" presName="linNode" presStyleCnt="0"/>
      <dgm:spPr/>
    </dgm:pt>
    <dgm:pt modelId="{61D973CE-EF4C-4D06-B016-DA4419E1D0A3}" type="pres">
      <dgm:prSet presAssocID="{77C9F883-1701-44E0-8DA0-39FFD0FCDFD7}" presName="parentText" presStyleLbl="node1" presStyleIdx="1" presStyleCnt="3" custLinFactNeighborX="-1116" custLinFactNeighborY="-2510">
        <dgm:presLayoutVars>
          <dgm:chMax val="1"/>
          <dgm:bulletEnabled val="1"/>
        </dgm:presLayoutVars>
      </dgm:prSet>
      <dgm:spPr/>
    </dgm:pt>
    <dgm:pt modelId="{C4459AD9-E8A6-4766-B4DD-5DA4A4DF8EC8}" type="pres">
      <dgm:prSet presAssocID="{77C9F883-1701-44E0-8DA0-39FFD0FCDFD7}" presName="descendantText" presStyleLbl="alignAccFollowNode1" presStyleIdx="1" presStyleCnt="3" custLinFactNeighborX="0" custLinFactNeighborY="596">
        <dgm:presLayoutVars>
          <dgm:bulletEnabled val="1"/>
        </dgm:presLayoutVars>
      </dgm:prSet>
      <dgm:spPr/>
    </dgm:pt>
    <dgm:pt modelId="{BE6ECF21-C449-41CC-AD0B-C2D2C70CA9FC}" type="pres">
      <dgm:prSet presAssocID="{4CB06123-8D71-4677-A8DB-482645BEE0C7}" presName="sp" presStyleCnt="0"/>
      <dgm:spPr/>
    </dgm:pt>
    <dgm:pt modelId="{2288BEF6-8ED4-49EE-B5D3-A43D73C93E62}" type="pres">
      <dgm:prSet presAssocID="{644B57FE-0CAB-4C7E-83D3-23B9BF309BA4}" presName="linNode" presStyleCnt="0"/>
      <dgm:spPr/>
    </dgm:pt>
    <dgm:pt modelId="{2AD94859-C9E2-47B7-A450-522F47769E07}" type="pres">
      <dgm:prSet presAssocID="{644B57FE-0CAB-4C7E-83D3-23B9BF309BA4}" presName="parentText" presStyleLbl="node1" presStyleIdx="2" presStyleCnt="3">
        <dgm:presLayoutVars>
          <dgm:chMax val="1"/>
          <dgm:bulletEnabled val="1"/>
        </dgm:presLayoutVars>
      </dgm:prSet>
      <dgm:spPr/>
    </dgm:pt>
    <dgm:pt modelId="{2EB56C29-FA8A-4A04-A9EB-2822A5053372}" type="pres">
      <dgm:prSet presAssocID="{644B57FE-0CAB-4C7E-83D3-23B9BF309BA4}" presName="descendantText" presStyleLbl="alignAccFollowNode1" presStyleIdx="2" presStyleCnt="3">
        <dgm:presLayoutVars>
          <dgm:bulletEnabled val="1"/>
        </dgm:presLayoutVars>
      </dgm:prSet>
      <dgm:spPr/>
    </dgm:pt>
  </dgm:ptLst>
  <dgm:cxnLst>
    <dgm:cxn modelId="{A0C15B05-AC53-4B07-BACA-69D91DF7EF12}" type="presOf" srcId="{0CABD2B5-2E1F-45BF-871D-0E05DEEEE7C1}" destId="{F8F98AC7-F4B1-4AF7-85F1-DFDBDC61DB8A}" srcOrd="0" destOrd="3" presId="urn:microsoft.com/office/officeart/2005/8/layout/vList5"/>
    <dgm:cxn modelId="{93826806-422C-4337-BD7E-3F2CCB7ACD11}" type="presOf" srcId="{77C9F883-1701-44E0-8DA0-39FFD0FCDFD7}" destId="{61D973CE-EF4C-4D06-B016-DA4419E1D0A3}" srcOrd="0" destOrd="0" presId="urn:microsoft.com/office/officeart/2005/8/layout/vList5"/>
    <dgm:cxn modelId="{F7860F0C-455C-435D-8EC2-7970A1259A42}" type="presOf" srcId="{79F85B81-2020-4F7E-AAF0-C6361202F992}" destId="{E1B264C9-C551-42DE-B7B2-0324D933AE08}" srcOrd="0" destOrd="0" presId="urn:microsoft.com/office/officeart/2005/8/layout/vList5"/>
    <dgm:cxn modelId="{22D56E20-B0E1-469A-B19B-A2CB8B03A3AD}" type="presOf" srcId="{644B57FE-0CAB-4C7E-83D3-23B9BF309BA4}" destId="{2AD94859-C9E2-47B7-A450-522F47769E07}" srcOrd="0" destOrd="0" presId="urn:microsoft.com/office/officeart/2005/8/layout/vList5"/>
    <dgm:cxn modelId="{FA336D30-DD32-412F-8429-94AFD5BE6B76}" srcId="{77C9F883-1701-44E0-8DA0-39FFD0FCDFD7}" destId="{E8A8E7BD-030F-4FB4-86D5-481798C50364}" srcOrd="2" destOrd="0" parTransId="{8D947214-7029-4B5B-984D-CA531AA5C6AE}" sibTransId="{95ADE6CE-D169-4239-BD76-A349A813E728}"/>
    <dgm:cxn modelId="{A6A25D32-2788-4B0E-B486-DD89A73D581E}" type="presOf" srcId="{1A93CC63-FA8C-4A1F-BE42-AFEEE157C783}" destId="{F8F98AC7-F4B1-4AF7-85F1-DFDBDC61DB8A}" srcOrd="0" destOrd="4" presId="urn:microsoft.com/office/officeart/2005/8/layout/vList5"/>
    <dgm:cxn modelId="{9AC1993F-4C47-4112-B47C-4825AE7D5B9B}" type="presOf" srcId="{92074631-265C-4C12-BFAA-56B19F372DEF}" destId="{C4459AD9-E8A6-4766-B4DD-5DA4A4DF8EC8}" srcOrd="0" destOrd="1" presId="urn:microsoft.com/office/officeart/2005/8/layout/vList5"/>
    <dgm:cxn modelId="{8CACBF40-2ED2-4A99-9709-438BF5DC5C1E}" srcId="{8BD7709D-2742-473E-A5A0-D0F2C0319865}" destId="{644B57FE-0CAB-4C7E-83D3-23B9BF309BA4}" srcOrd="2" destOrd="0" parTransId="{AD8867E3-B773-4733-B9E6-1F4D00A06C7B}" sibTransId="{F7BD192A-4FCD-4A63-90B4-C6788BD8C99C}"/>
    <dgm:cxn modelId="{25F3495B-ECB0-4F70-93D3-FD19FFE27216}" srcId="{77C9F883-1701-44E0-8DA0-39FFD0FCDFD7}" destId="{E294AD89-6306-4B12-BE0D-EB1825BDDEEA}" srcOrd="0" destOrd="0" parTransId="{58929974-C762-4EAA-9A86-6149E72CA3A2}" sibTransId="{88544988-E21D-4223-B728-B4F30BE6EA2A}"/>
    <dgm:cxn modelId="{6745F860-A471-4B0E-880F-DB43D18F17EC}" type="presOf" srcId="{8BD7709D-2742-473E-A5A0-D0F2C0319865}" destId="{CB2B7739-FFF3-41C1-A78A-C448133D57E3}" srcOrd="0" destOrd="0" presId="urn:microsoft.com/office/officeart/2005/8/layout/vList5"/>
    <dgm:cxn modelId="{A42F5161-12E5-4111-9EEB-3BF58550EA21}" srcId="{77C9F883-1701-44E0-8DA0-39FFD0FCDFD7}" destId="{B573010A-DB59-42DD-BF9F-C9CE9965899D}" srcOrd="3" destOrd="0" parTransId="{BFD2A15E-AB23-4E2D-87BA-BDCCD5D36A4D}" sibTransId="{4790176D-AF9D-4DBC-B4C2-D3AC00A69FEB}"/>
    <dgm:cxn modelId="{0DD1A161-5096-4AB8-A224-9B1490626FBB}" type="presOf" srcId="{7264D9B7-8D5C-4FD3-9CB1-295859334787}" destId="{F8F98AC7-F4B1-4AF7-85F1-DFDBDC61DB8A}" srcOrd="0" destOrd="0" presId="urn:microsoft.com/office/officeart/2005/8/layout/vList5"/>
    <dgm:cxn modelId="{3D2F2843-D32F-4F8D-9C92-81AD89E6755B}" srcId="{79F85B81-2020-4F7E-AAF0-C6361202F992}" destId="{E43CA751-E77B-4075-8B36-E5B46B5D2CF5}" srcOrd="2" destOrd="0" parTransId="{4AE02269-1936-4FD8-ABF9-8E8CAF4E2EAD}" sibTransId="{3FB965A2-5EB5-4E16-AD08-3E2E0E9C3549}"/>
    <dgm:cxn modelId="{D0207A68-F37A-4049-943F-58134610E27D}" type="presOf" srcId="{E294AD89-6306-4B12-BE0D-EB1825BDDEEA}" destId="{C4459AD9-E8A6-4766-B4DD-5DA4A4DF8EC8}" srcOrd="0" destOrd="0" presId="urn:microsoft.com/office/officeart/2005/8/layout/vList5"/>
    <dgm:cxn modelId="{D876AF88-DACD-454A-A2A8-C787F2649FC7}" type="presOf" srcId="{B573010A-DB59-42DD-BF9F-C9CE9965899D}" destId="{C4459AD9-E8A6-4766-B4DD-5DA4A4DF8EC8}" srcOrd="0" destOrd="3" presId="urn:microsoft.com/office/officeart/2005/8/layout/vList5"/>
    <dgm:cxn modelId="{81C2CC8A-2441-4394-B69E-42948228F1B4}" srcId="{79F85B81-2020-4F7E-AAF0-C6361202F992}" destId="{1A93CC63-FA8C-4A1F-BE42-AFEEE157C783}" srcOrd="4" destOrd="0" parTransId="{35B58FBA-49BE-4AEF-8BAC-738CE8AD3464}" sibTransId="{21FE7DA1-3F2F-419F-8726-47437720ED68}"/>
    <dgm:cxn modelId="{C280828B-C36E-4BED-BED9-FF0B9A29E9CB}" srcId="{644B57FE-0CAB-4C7E-83D3-23B9BF309BA4}" destId="{65D007B7-6EBD-4B68-8EEE-71EDB02E3B40}" srcOrd="0" destOrd="0" parTransId="{1D3E1C28-F26A-4713-A97D-ABBC9787AD0F}" sibTransId="{B65B324B-A426-4DB4-A4CE-1D6A9CDE4841}"/>
    <dgm:cxn modelId="{D55CAE91-CE3A-4CAE-8D46-5A252587E4EF}" type="presOf" srcId="{5F99DC62-47DC-4018-90FA-245E3ED3DE4C}" destId="{C4459AD9-E8A6-4766-B4DD-5DA4A4DF8EC8}" srcOrd="0" destOrd="4" presId="urn:microsoft.com/office/officeart/2005/8/layout/vList5"/>
    <dgm:cxn modelId="{30AEF492-7AB9-403B-B94A-291F674E0C1B}" type="presOf" srcId="{317F96A1-ED14-4B9A-AC5C-CA5184C3F660}" destId="{F8F98AC7-F4B1-4AF7-85F1-DFDBDC61DB8A}" srcOrd="0" destOrd="1" presId="urn:microsoft.com/office/officeart/2005/8/layout/vList5"/>
    <dgm:cxn modelId="{0015E099-2110-4824-93E6-95585C5FF889}" type="presOf" srcId="{E43CA751-E77B-4075-8B36-E5B46B5D2CF5}" destId="{F8F98AC7-F4B1-4AF7-85F1-DFDBDC61DB8A}" srcOrd="0" destOrd="2" presId="urn:microsoft.com/office/officeart/2005/8/layout/vList5"/>
    <dgm:cxn modelId="{9B5C399D-E968-4958-9DDB-6782177B6FC1}" srcId="{79F85B81-2020-4F7E-AAF0-C6361202F992}" destId="{317F96A1-ED14-4B9A-AC5C-CA5184C3F660}" srcOrd="1" destOrd="0" parTransId="{60BD133C-E54D-4940-80FE-A86AA2B46C8C}" sibTransId="{6A3AC1F1-3846-4D3E-8334-65F0A8ABBA49}"/>
    <dgm:cxn modelId="{17A7809F-935B-45E5-9831-7837BCE8DE67}" srcId="{8BD7709D-2742-473E-A5A0-D0F2C0319865}" destId="{79F85B81-2020-4F7E-AAF0-C6361202F992}" srcOrd="0" destOrd="0" parTransId="{43C939D2-4902-4FF9-A184-F8D44B1EDD42}" sibTransId="{6C0B5235-7E01-4C02-A06B-43DF5CE7335A}"/>
    <dgm:cxn modelId="{319B60A6-53C9-4560-977E-351EB1E4773C}" srcId="{77C9F883-1701-44E0-8DA0-39FFD0FCDFD7}" destId="{5F99DC62-47DC-4018-90FA-245E3ED3DE4C}" srcOrd="4" destOrd="0" parTransId="{8EEAB36C-D252-4618-A401-0A6108081344}" sibTransId="{00400A6E-B695-4F1F-BD9B-D42841A40EC3}"/>
    <dgm:cxn modelId="{DB8BBEB2-D329-4330-8CD7-E8BD85610A03}" srcId="{77C9F883-1701-44E0-8DA0-39FFD0FCDFD7}" destId="{92074631-265C-4C12-BFAA-56B19F372DEF}" srcOrd="1" destOrd="0" parTransId="{45C51A9A-98CB-442F-B776-810AB1DAFAF5}" sibTransId="{D8B84568-E38B-416D-A628-F85C56A60535}"/>
    <dgm:cxn modelId="{A8843ACE-A814-49D1-959B-0D901907E4D6}" srcId="{79F85B81-2020-4F7E-AAF0-C6361202F992}" destId="{7264D9B7-8D5C-4FD3-9CB1-295859334787}" srcOrd="0" destOrd="0" parTransId="{00057273-46A8-4C42-9E6B-E3284211A226}" sibTransId="{4AC6EDB8-E49B-4ACC-AB34-DEB9B2DCE255}"/>
    <dgm:cxn modelId="{D8A07ECF-834C-44C8-8011-65174576E59F}" srcId="{79F85B81-2020-4F7E-AAF0-C6361202F992}" destId="{0CABD2B5-2E1F-45BF-871D-0E05DEEEE7C1}" srcOrd="3" destOrd="0" parTransId="{D420F022-AF71-4EE5-8E81-39BF8201F6EC}" sibTransId="{7D3DC354-4C09-4DD2-B83A-5D73F8734EAF}"/>
    <dgm:cxn modelId="{4DF666DA-739B-4C65-AA9C-6AA070883DB3}" type="presOf" srcId="{65D007B7-6EBD-4B68-8EEE-71EDB02E3B40}" destId="{2EB56C29-FA8A-4A04-A9EB-2822A5053372}" srcOrd="0" destOrd="0" presId="urn:microsoft.com/office/officeart/2005/8/layout/vList5"/>
    <dgm:cxn modelId="{8D34E6ED-4964-4D1A-9562-221B735B48CD}" srcId="{8BD7709D-2742-473E-A5A0-D0F2C0319865}" destId="{77C9F883-1701-44E0-8DA0-39FFD0FCDFD7}" srcOrd="1" destOrd="0" parTransId="{3E048FA1-C451-4153-AD3D-6DF56A118543}" sibTransId="{4CB06123-8D71-4677-A8DB-482645BEE0C7}"/>
    <dgm:cxn modelId="{203FE1F6-8588-46B7-B5B2-DFEE9120D9BE}" type="presOf" srcId="{E8A8E7BD-030F-4FB4-86D5-481798C50364}" destId="{C4459AD9-E8A6-4766-B4DD-5DA4A4DF8EC8}" srcOrd="0" destOrd="2" presId="urn:microsoft.com/office/officeart/2005/8/layout/vList5"/>
    <dgm:cxn modelId="{66A85B58-A9F3-4F7C-9964-E122A36399D5}" type="presParOf" srcId="{CB2B7739-FFF3-41C1-A78A-C448133D57E3}" destId="{7ED6654C-DE23-4635-B716-988F1511BB70}" srcOrd="0" destOrd="0" presId="urn:microsoft.com/office/officeart/2005/8/layout/vList5"/>
    <dgm:cxn modelId="{F648D548-B46D-4ACF-BB41-D8B7978013B2}" type="presParOf" srcId="{7ED6654C-DE23-4635-B716-988F1511BB70}" destId="{E1B264C9-C551-42DE-B7B2-0324D933AE08}" srcOrd="0" destOrd="0" presId="urn:microsoft.com/office/officeart/2005/8/layout/vList5"/>
    <dgm:cxn modelId="{985B30DB-F64B-4820-8BB1-3410B496FC73}" type="presParOf" srcId="{7ED6654C-DE23-4635-B716-988F1511BB70}" destId="{F8F98AC7-F4B1-4AF7-85F1-DFDBDC61DB8A}" srcOrd="1" destOrd="0" presId="urn:microsoft.com/office/officeart/2005/8/layout/vList5"/>
    <dgm:cxn modelId="{FF1F03A2-FC30-4A25-A361-6A588EBADCB9}" type="presParOf" srcId="{CB2B7739-FFF3-41C1-A78A-C448133D57E3}" destId="{EF547C34-1F7C-4234-8425-3763374FC3F5}" srcOrd="1" destOrd="0" presId="urn:microsoft.com/office/officeart/2005/8/layout/vList5"/>
    <dgm:cxn modelId="{FCDA5A9D-AB67-41E6-A15D-35C9A819AA18}" type="presParOf" srcId="{CB2B7739-FFF3-41C1-A78A-C448133D57E3}" destId="{8357FAA6-28AD-484E-AAB3-54087EBAE8BE}" srcOrd="2" destOrd="0" presId="urn:microsoft.com/office/officeart/2005/8/layout/vList5"/>
    <dgm:cxn modelId="{BF31716A-20A9-42CC-80B5-6F94128875A4}" type="presParOf" srcId="{8357FAA6-28AD-484E-AAB3-54087EBAE8BE}" destId="{61D973CE-EF4C-4D06-B016-DA4419E1D0A3}" srcOrd="0" destOrd="0" presId="urn:microsoft.com/office/officeart/2005/8/layout/vList5"/>
    <dgm:cxn modelId="{6332A582-52DF-40CA-96FF-824114C6D75D}" type="presParOf" srcId="{8357FAA6-28AD-484E-AAB3-54087EBAE8BE}" destId="{C4459AD9-E8A6-4766-B4DD-5DA4A4DF8EC8}" srcOrd="1" destOrd="0" presId="urn:microsoft.com/office/officeart/2005/8/layout/vList5"/>
    <dgm:cxn modelId="{BE461842-36C2-448A-9E38-60BCC990CB65}" type="presParOf" srcId="{CB2B7739-FFF3-41C1-A78A-C448133D57E3}" destId="{BE6ECF21-C449-41CC-AD0B-C2D2C70CA9FC}" srcOrd="3" destOrd="0" presId="urn:microsoft.com/office/officeart/2005/8/layout/vList5"/>
    <dgm:cxn modelId="{DCB05C69-F378-43E4-B9CF-F7E0D49BF556}" type="presParOf" srcId="{CB2B7739-FFF3-41C1-A78A-C448133D57E3}" destId="{2288BEF6-8ED4-49EE-B5D3-A43D73C93E62}" srcOrd="4" destOrd="0" presId="urn:microsoft.com/office/officeart/2005/8/layout/vList5"/>
    <dgm:cxn modelId="{5C9F9A83-2D5D-4B17-9882-2420F845E0DB}" type="presParOf" srcId="{2288BEF6-8ED4-49EE-B5D3-A43D73C93E62}" destId="{2AD94859-C9E2-47B7-A450-522F47769E07}" srcOrd="0" destOrd="0" presId="urn:microsoft.com/office/officeart/2005/8/layout/vList5"/>
    <dgm:cxn modelId="{7667302A-5760-496A-8D4C-E67FAF36727B}" type="presParOf" srcId="{2288BEF6-8ED4-49EE-B5D3-A43D73C93E62}" destId="{2EB56C29-FA8A-4A04-A9EB-2822A505337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4A10B9-072E-4911-80A9-085030B9038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tr-TR"/>
        </a:p>
      </dgm:t>
    </dgm:pt>
    <dgm:pt modelId="{157BDB8A-6D4A-4F35-BE92-57AE87B99015}">
      <dgm:prSet phldrT="[Metin]"/>
      <dgm:spPr>
        <a:solidFill>
          <a:schemeClr val="bg2">
            <a:lumMod val="75000"/>
          </a:schemeClr>
        </a:solidFill>
      </dgm:spPr>
      <dgm:t>
        <a:bodyPr/>
        <a:lstStyle/>
        <a:p>
          <a:r>
            <a:rPr lang="tr-TR" dirty="0">
              <a:solidFill>
                <a:srgbClr val="333333"/>
              </a:solidFill>
              <a:latin typeface="Arial"/>
              <a:ea typeface="Arial"/>
              <a:cs typeface="Arial"/>
              <a:sym typeface="Arial"/>
            </a:rPr>
            <a:t>Proje, daha iyi bir web arayüzü, daha kullanıcı dostu bir arayüzle yenilenebilir. Bu kodun duygu analizinin yanı sıra, varlık tespiti sırasında sözcüklerin hakaret içerikli olup olmadıkları tespit edilecek şekilde kod yeniden düzenlenip, hakaret içerikli sözcükler tespit edilebilir. Bu sözcükler kaldırılabilir. Ya da bu sözcüklerin hangi ilgili kuruluşa, uygulamaya ya da kişiye yönelik olduğu tespit edilebilir. Ona göre bir yaklaşım izlenebilir. </a:t>
          </a:r>
          <a:endParaRPr lang="tr-TR" dirty="0">
            <a:solidFill>
              <a:srgbClr val="333333"/>
            </a:solidFill>
          </a:endParaRPr>
        </a:p>
      </dgm:t>
    </dgm:pt>
    <dgm:pt modelId="{758179E3-DE3E-48C6-8D2B-71E1CAEF1A0A}" type="parTrans" cxnId="{C4E77A5B-8842-45E1-BC7E-308C6C53E28E}">
      <dgm:prSet/>
      <dgm:spPr/>
      <dgm:t>
        <a:bodyPr/>
        <a:lstStyle/>
        <a:p>
          <a:endParaRPr lang="tr-TR"/>
        </a:p>
      </dgm:t>
    </dgm:pt>
    <dgm:pt modelId="{5045BB1F-8426-4D87-8F3F-A0E6C1A214E6}" type="sibTrans" cxnId="{C4E77A5B-8842-45E1-BC7E-308C6C53E28E}">
      <dgm:prSet/>
      <dgm:spPr/>
      <dgm:t>
        <a:bodyPr/>
        <a:lstStyle/>
        <a:p>
          <a:endParaRPr lang="tr-TR"/>
        </a:p>
      </dgm:t>
    </dgm:pt>
    <dgm:pt modelId="{A109B910-DC73-4F4B-A788-83DC45E16598}">
      <dgm:prSet phldrT="[Metin]"/>
      <dgm:spPr>
        <a:solidFill>
          <a:schemeClr val="bg2">
            <a:lumMod val="75000"/>
          </a:schemeClr>
        </a:solidFill>
      </dgm:spPr>
      <dgm:t>
        <a:bodyPr/>
        <a:lstStyle/>
        <a:p>
          <a:r>
            <a:rPr lang="tr-TR" dirty="0">
              <a:solidFill>
                <a:srgbClr val="333333"/>
              </a:solidFill>
              <a:latin typeface="Arial"/>
              <a:ea typeface="Arial"/>
              <a:cs typeface="Arial"/>
              <a:sym typeface="Arial"/>
            </a:rPr>
            <a:t>İlgili kurumların, kuruluşların ya da kişilerin kendi verileriyle kullandıkları bu arayüz, bir server desteği ile daha çok bilgi tutabilecek hale getirilir ve işlenen veriler kullanıcının özel olarak (</a:t>
          </a:r>
          <a:r>
            <a:rPr lang="tr-TR" dirty="0" err="1">
              <a:solidFill>
                <a:srgbClr val="333333"/>
              </a:solidFill>
              <a:latin typeface="Arial"/>
              <a:ea typeface="Arial"/>
              <a:cs typeface="Arial"/>
              <a:sym typeface="Arial"/>
            </a:rPr>
            <a:t>private</a:t>
          </a:r>
          <a:r>
            <a:rPr lang="tr-TR" dirty="0">
              <a:solidFill>
                <a:srgbClr val="333333"/>
              </a:solidFill>
              <a:latin typeface="Arial"/>
              <a:ea typeface="Arial"/>
              <a:cs typeface="Arial"/>
              <a:sym typeface="Arial"/>
            </a:rPr>
            <a:t>) erişebileceği şekilde izlenebilir. Çıktı (</a:t>
          </a:r>
          <a:r>
            <a:rPr lang="tr-TR" dirty="0" err="1">
              <a:solidFill>
                <a:srgbClr val="333333"/>
              </a:solidFill>
              <a:latin typeface="Arial"/>
              <a:ea typeface="Arial"/>
              <a:cs typeface="Arial"/>
              <a:sym typeface="Arial"/>
            </a:rPr>
            <a:t>output</a:t>
          </a:r>
          <a:r>
            <a:rPr lang="tr-TR" dirty="0">
              <a:solidFill>
                <a:srgbClr val="333333"/>
              </a:solidFill>
              <a:latin typeface="Arial"/>
              <a:ea typeface="Arial"/>
              <a:cs typeface="Arial"/>
              <a:sym typeface="Arial"/>
            </a:rPr>
            <a:t>) verileri kaydedilebilir. </a:t>
          </a:r>
          <a:endParaRPr lang="tr-TR" dirty="0">
            <a:solidFill>
              <a:srgbClr val="333333"/>
            </a:solidFill>
          </a:endParaRPr>
        </a:p>
      </dgm:t>
    </dgm:pt>
    <dgm:pt modelId="{1F452415-D34B-42EF-B7DC-96C2E00290B7}" type="parTrans" cxnId="{754EA7E4-7D50-4212-8EB1-AC177CDCF606}">
      <dgm:prSet/>
      <dgm:spPr/>
      <dgm:t>
        <a:bodyPr/>
        <a:lstStyle/>
        <a:p>
          <a:endParaRPr lang="tr-TR"/>
        </a:p>
      </dgm:t>
    </dgm:pt>
    <dgm:pt modelId="{2C434E16-B66E-4C83-9CBF-F0E16AE6D357}" type="sibTrans" cxnId="{754EA7E4-7D50-4212-8EB1-AC177CDCF606}">
      <dgm:prSet/>
      <dgm:spPr/>
      <dgm:t>
        <a:bodyPr/>
        <a:lstStyle/>
        <a:p>
          <a:endParaRPr lang="tr-TR"/>
        </a:p>
      </dgm:t>
    </dgm:pt>
    <dgm:pt modelId="{C1DC5C99-BF57-47E6-85A7-4865AFD5157F}">
      <dgm:prSet phldrT="[Metin]"/>
      <dgm:spPr>
        <a:solidFill>
          <a:schemeClr val="bg2">
            <a:lumMod val="75000"/>
          </a:schemeClr>
        </a:solidFill>
      </dgm:spPr>
      <dgm:t>
        <a:bodyPr/>
        <a:lstStyle/>
        <a:p>
          <a:r>
            <a:rPr lang="tr-TR" dirty="0">
              <a:solidFill>
                <a:srgbClr val="333333"/>
              </a:solidFill>
              <a:latin typeface="Arial"/>
              <a:ea typeface="Arial"/>
              <a:cs typeface="Arial"/>
              <a:sym typeface="Arial"/>
            </a:rPr>
            <a:t>Kısacası sorun tespiti, hakaret içeriği tespiti gibi konularda tespit uygulaması olarak kullanıp firmaların veya kişilerin işlerini kolaylaştırabilen, doğru çıkarımlar, analizler yapabilmesini sağlayan bir özetleyici bir uygulamaya dönüştürülebilir.</a:t>
          </a:r>
          <a:endParaRPr lang="tr-TR" dirty="0">
            <a:solidFill>
              <a:srgbClr val="333333"/>
            </a:solidFill>
          </a:endParaRPr>
        </a:p>
      </dgm:t>
    </dgm:pt>
    <dgm:pt modelId="{34CEF769-31A9-442B-80B6-68E72EBF9036}" type="parTrans" cxnId="{F9FED27C-D092-4DB3-8CBF-CF8AC7059BDC}">
      <dgm:prSet/>
      <dgm:spPr/>
      <dgm:t>
        <a:bodyPr/>
        <a:lstStyle/>
        <a:p>
          <a:endParaRPr lang="tr-TR"/>
        </a:p>
      </dgm:t>
    </dgm:pt>
    <dgm:pt modelId="{316D6548-4CAC-42DC-99A6-E40AFA42F9D1}" type="sibTrans" cxnId="{F9FED27C-D092-4DB3-8CBF-CF8AC7059BDC}">
      <dgm:prSet/>
      <dgm:spPr/>
      <dgm:t>
        <a:bodyPr/>
        <a:lstStyle/>
        <a:p>
          <a:endParaRPr lang="tr-TR"/>
        </a:p>
      </dgm:t>
    </dgm:pt>
    <dgm:pt modelId="{06E22C19-7747-4F69-8E4D-08A70B17294E}" type="pres">
      <dgm:prSet presAssocID="{114A10B9-072E-4911-80A9-085030B90382}" presName="outerComposite" presStyleCnt="0">
        <dgm:presLayoutVars>
          <dgm:chMax val="5"/>
          <dgm:dir/>
          <dgm:resizeHandles val="exact"/>
        </dgm:presLayoutVars>
      </dgm:prSet>
      <dgm:spPr/>
    </dgm:pt>
    <dgm:pt modelId="{2E120E6E-E8FF-481C-BE62-42FC06E54DC9}" type="pres">
      <dgm:prSet presAssocID="{114A10B9-072E-4911-80A9-085030B90382}" presName="dummyMaxCanvas" presStyleCnt="0">
        <dgm:presLayoutVars/>
      </dgm:prSet>
      <dgm:spPr/>
    </dgm:pt>
    <dgm:pt modelId="{F978CC9D-76E4-4998-B6AA-E253A067AFCF}" type="pres">
      <dgm:prSet presAssocID="{114A10B9-072E-4911-80A9-085030B90382}" presName="ThreeNodes_1" presStyleLbl="node1" presStyleIdx="0" presStyleCnt="3" custLinFactNeighborY="-12766">
        <dgm:presLayoutVars>
          <dgm:bulletEnabled val="1"/>
        </dgm:presLayoutVars>
      </dgm:prSet>
      <dgm:spPr/>
    </dgm:pt>
    <dgm:pt modelId="{67476DA8-5C39-4917-8249-C8F4E9C9CC19}" type="pres">
      <dgm:prSet presAssocID="{114A10B9-072E-4911-80A9-085030B90382}" presName="ThreeNodes_2" presStyleLbl="node1" presStyleIdx="1" presStyleCnt="3">
        <dgm:presLayoutVars>
          <dgm:bulletEnabled val="1"/>
        </dgm:presLayoutVars>
      </dgm:prSet>
      <dgm:spPr/>
    </dgm:pt>
    <dgm:pt modelId="{72A1FE1E-BC6C-49AE-B9C0-29B38E39EE47}" type="pres">
      <dgm:prSet presAssocID="{114A10B9-072E-4911-80A9-085030B90382}" presName="ThreeNodes_3" presStyleLbl="node1" presStyleIdx="2" presStyleCnt="3">
        <dgm:presLayoutVars>
          <dgm:bulletEnabled val="1"/>
        </dgm:presLayoutVars>
      </dgm:prSet>
      <dgm:spPr/>
    </dgm:pt>
    <dgm:pt modelId="{5DBC5EA0-F67F-4912-9662-33B606478909}" type="pres">
      <dgm:prSet presAssocID="{114A10B9-072E-4911-80A9-085030B90382}" presName="ThreeConn_1-2" presStyleLbl="fgAccFollowNode1" presStyleIdx="0" presStyleCnt="2">
        <dgm:presLayoutVars>
          <dgm:bulletEnabled val="1"/>
        </dgm:presLayoutVars>
      </dgm:prSet>
      <dgm:spPr/>
    </dgm:pt>
    <dgm:pt modelId="{71BA9BC2-78FF-4FB1-ABBF-F07724024B11}" type="pres">
      <dgm:prSet presAssocID="{114A10B9-072E-4911-80A9-085030B90382}" presName="ThreeConn_2-3" presStyleLbl="fgAccFollowNode1" presStyleIdx="1" presStyleCnt="2">
        <dgm:presLayoutVars>
          <dgm:bulletEnabled val="1"/>
        </dgm:presLayoutVars>
      </dgm:prSet>
      <dgm:spPr/>
    </dgm:pt>
    <dgm:pt modelId="{A4D7A37A-6FF9-4266-BD2F-1CF9D82A4D3C}" type="pres">
      <dgm:prSet presAssocID="{114A10B9-072E-4911-80A9-085030B90382}" presName="ThreeNodes_1_text" presStyleLbl="node1" presStyleIdx="2" presStyleCnt="3">
        <dgm:presLayoutVars>
          <dgm:bulletEnabled val="1"/>
        </dgm:presLayoutVars>
      </dgm:prSet>
      <dgm:spPr/>
    </dgm:pt>
    <dgm:pt modelId="{F98E3D96-CA22-4DC3-9D2B-8DFFE1239AEC}" type="pres">
      <dgm:prSet presAssocID="{114A10B9-072E-4911-80A9-085030B90382}" presName="ThreeNodes_2_text" presStyleLbl="node1" presStyleIdx="2" presStyleCnt="3">
        <dgm:presLayoutVars>
          <dgm:bulletEnabled val="1"/>
        </dgm:presLayoutVars>
      </dgm:prSet>
      <dgm:spPr/>
    </dgm:pt>
    <dgm:pt modelId="{F0520BFA-97D3-4A30-9147-AC37B7E68B98}" type="pres">
      <dgm:prSet presAssocID="{114A10B9-072E-4911-80A9-085030B90382}" presName="ThreeNodes_3_text" presStyleLbl="node1" presStyleIdx="2" presStyleCnt="3">
        <dgm:presLayoutVars>
          <dgm:bulletEnabled val="1"/>
        </dgm:presLayoutVars>
      </dgm:prSet>
      <dgm:spPr/>
    </dgm:pt>
  </dgm:ptLst>
  <dgm:cxnLst>
    <dgm:cxn modelId="{69FBB40C-9437-48EE-9A13-5E003C29B822}" type="presOf" srcId="{5045BB1F-8426-4D87-8F3F-A0E6C1A214E6}" destId="{5DBC5EA0-F67F-4912-9662-33B606478909}" srcOrd="0" destOrd="0" presId="urn:microsoft.com/office/officeart/2005/8/layout/vProcess5"/>
    <dgm:cxn modelId="{069EE919-DEF9-4E36-9145-456A2827C15F}" type="presOf" srcId="{C1DC5C99-BF57-47E6-85A7-4865AFD5157F}" destId="{72A1FE1E-BC6C-49AE-B9C0-29B38E39EE47}" srcOrd="0" destOrd="0" presId="urn:microsoft.com/office/officeart/2005/8/layout/vProcess5"/>
    <dgm:cxn modelId="{ACA7F23A-77D8-4173-80E4-848E08939C15}" type="presOf" srcId="{2C434E16-B66E-4C83-9CBF-F0E16AE6D357}" destId="{71BA9BC2-78FF-4FB1-ABBF-F07724024B11}" srcOrd="0" destOrd="0" presId="urn:microsoft.com/office/officeart/2005/8/layout/vProcess5"/>
    <dgm:cxn modelId="{C4E77A5B-8842-45E1-BC7E-308C6C53E28E}" srcId="{114A10B9-072E-4911-80A9-085030B90382}" destId="{157BDB8A-6D4A-4F35-BE92-57AE87B99015}" srcOrd="0" destOrd="0" parTransId="{758179E3-DE3E-48C6-8D2B-71E1CAEF1A0A}" sibTransId="{5045BB1F-8426-4D87-8F3F-A0E6C1A214E6}"/>
    <dgm:cxn modelId="{17CB6650-9C79-45A0-AFF5-0F3B2D0F146B}" type="presOf" srcId="{C1DC5C99-BF57-47E6-85A7-4865AFD5157F}" destId="{F0520BFA-97D3-4A30-9147-AC37B7E68B98}" srcOrd="1" destOrd="0" presId="urn:microsoft.com/office/officeart/2005/8/layout/vProcess5"/>
    <dgm:cxn modelId="{87889477-078B-458B-B520-4C088179606B}" type="presOf" srcId="{157BDB8A-6D4A-4F35-BE92-57AE87B99015}" destId="{F978CC9D-76E4-4998-B6AA-E253A067AFCF}" srcOrd="0" destOrd="0" presId="urn:microsoft.com/office/officeart/2005/8/layout/vProcess5"/>
    <dgm:cxn modelId="{C91B6B7C-55F0-4412-8B7C-7390EACDCCD3}" type="presOf" srcId="{157BDB8A-6D4A-4F35-BE92-57AE87B99015}" destId="{A4D7A37A-6FF9-4266-BD2F-1CF9D82A4D3C}" srcOrd="1" destOrd="0" presId="urn:microsoft.com/office/officeart/2005/8/layout/vProcess5"/>
    <dgm:cxn modelId="{F9FED27C-D092-4DB3-8CBF-CF8AC7059BDC}" srcId="{114A10B9-072E-4911-80A9-085030B90382}" destId="{C1DC5C99-BF57-47E6-85A7-4865AFD5157F}" srcOrd="2" destOrd="0" parTransId="{34CEF769-31A9-442B-80B6-68E72EBF9036}" sibTransId="{316D6548-4CAC-42DC-99A6-E40AFA42F9D1}"/>
    <dgm:cxn modelId="{C2B0E8A5-BE4A-411F-8A09-CAFA3A3EE0A3}" type="presOf" srcId="{A109B910-DC73-4F4B-A788-83DC45E16598}" destId="{F98E3D96-CA22-4DC3-9D2B-8DFFE1239AEC}" srcOrd="1" destOrd="0" presId="urn:microsoft.com/office/officeart/2005/8/layout/vProcess5"/>
    <dgm:cxn modelId="{A60C3FB2-BED2-408B-8EAA-B47DA9B99B28}" type="presOf" srcId="{114A10B9-072E-4911-80A9-085030B90382}" destId="{06E22C19-7747-4F69-8E4D-08A70B17294E}" srcOrd="0" destOrd="0" presId="urn:microsoft.com/office/officeart/2005/8/layout/vProcess5"/>
    <dgm:cxn modelId="{754EA7E4-7D50-4212-8EB1-AC177CDCF606}" srcId="{114A10B9-072E-4911-80A9-085030B90382}" destId="{A109B910-DC73-4F4B-A788-83DC45E16598}" srcOrd="1" destOrd="0" parTransId="{1F452415-D34B-42EF-B7DC-96C2E00290B7}" sibTransId="{2C434E16-B66E-4C83-9CBF-F0E16AE6D357}"/>
    <dgm:cxn modelId="{3A9FDDFE-4AEA-42DC-A153-EB991FA2C21D}" type="presOf" srcId="{A109B910-DC73-4F4B-A788-83DC45E16598}" destId="{67476DA8-5C39-4917-8249-C8F4E9C9CC19}" srcOrd="0" destOrd="0" presId="urn:microsoft.com/office/officeart/2005/8/layout/vProcess5"/>
    <dgm:cxn modelId="{A58D2AE9-D403-4952-ABDE-BC9787FD3FF8}" type="presParOf" srcId="{06E22C19-7747-4F69-8E4D-08A70B17294E}" destId="{2E120E6E-E8FF-481C-BE62-42FC06E54DC9}" srcOrd="0" destOrd="0" presId="urn:microsoft.com/office/officeart/2005/8/layout/vProcess5"/>
    <dgm:cxn modelId="{EF428B19-FE88-4EF8-AE96-E9D50F8AFC8D}" type="presParOf" srcId="{06E22C19-7747-4F69-8E4D-08A70B17294E}" destId="{F978CC9D-76E4-4998-B6AA-E253A067AFCF}" srcOrd="1" destOrd="0" presId="urn:microsoft.com/office/officeart/2005/8/layout/vProcess5"/>
    <dgm:cxn modelId="{A1AB9E87-9F6F-4A8A-902C-0DB38DC7C05A}" type="presParOf" srcId="{06E22C19-7747-4F69-8E4D-08A70B17294E}" destId="{67476DA8-5C39-4917-8249-C8F4E9C9CC19}" srcOrd="2" destOrd="0" presId="urn:microsoft.com/office/officeart/2005/8/layout/vProcess5"/>
    <dgm:cxn modelId="{D308C821-467B-4CC7-A81D-17FBCE9C4FF3}" type="presParOf" srcId="{06E22C19-7747-4F69-8E4D-08A70B17294E}" destId="{72A1FE1E-BC6C-49AE-B9C0-29B38E39EE47}" srcOrd="3" destOrd="0" presId="urn:microsoft.com/office/officeart/2005/8/layout/vProcess5"/>
    <dgm:cxn modelId="{B377AEEF-B928-4C5E-B89F-D72F4ABDDD11}" type="presParOf" srcId="{06E22C19-7747-4F69-8E4D-08A70B17294E}" destId="{5DBC5EA0-F67F-4912-9662-33B606478909}" srcOrd="4" destOrd="0" presId="urn:microsoft.com/office/officeart/2005/8/layout/vProcess5"/>
    <dgm:cxn modelId="{21AFF469-CD61-4CED-BFFE-558D49E93F7F}" type="presParOf" srcId="{06E22C19-7747-4F69-8E4D-08A70B17294E}" destId="{71BA9BC2-78FF-4FB1-ABBF-F07724024B11}" srcOrd="5" destOrd="0" presId="urn:microsoft.com/office/officeart/2005/8/layout/vProcess5"/>
    <dgm:cxn modelId="{76A8D025-A340-4665-B378-7E8E2F2BC0F3}" type="presParOf" srcId="{06E22C19-7747-4F69-8E4D-08A70B17294E}" destId="{A4D7A37A-6FF9-4266-BD2F-1CF9D82A4D3C}" srcOrd="6" destOrd="0" presId="urn:microsoft.com/office/officeart/2005/8/layout/vProcess5"/>
    <dgm:cxn modelId="{ABBFF08A-A9BC-4361-ADB5-6DDB7C0E7F0C}" type="presParOf" srcId="{06E22C19-7747-4F69-8E4D-08A70B17294E}" destId="{F98E3D96-CA22-4DC3-9D2B-8DFFE1239AEC}" srcOrd="7" destOrd="0" presId="urn:microsoft.com/office/officeart/2005/8/layout/vProcess5"/>
    <dgm:cxn modelId="{0AF87F3D-24DB-4D3D-9984-069834019459}" type="presParOf" srcId="{06E22C19-7747-4F69-8E4D-08A70B17294E}" destId="{F0520BFA-97D3-4A30-9147-AC37B7E68B98}"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1580C1-F722-4E91-8D74-3421E69A3F71}"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tr-TR"/>
        </a:p>
      </dgm:t>
    </dgm:pt>
    <dgm:pt modelId="{27BFF59B-9185-4F15-B997-132EC910062F}">
      <dgm:prSet phldrT="[Metin]" custT="1"/>
      <dgm:spPr/>
      <dgm:t>
        <a:bodyPr/>
        <a:lstStyle/>
        <a:p>
          <a:pPr algn="just"/>
          <a:r>
            <a:rPr lang="tr-TR" sz="2800" dirty="0">
              <a:solidFill>
                <a:srgbClr val="333333"/>
              </a:solidFill>
              <a:latin typeface="Arial"/>
              <a:ea typeface="Arial"/>
              <a:cs typeface="Arial"/>
              <a:sym typeface="Arial"/>
            </a:rPr>
            <a:t>Projenin, Türkçe Doğal Dil İşleme yarışması Doğal Dil İşleme Senaryosu kapsamındaki projenin, asıl amacı genelleştirilmiş bir Adlandırılmış Varlık Tanımı yani NER ve tespit edilen varlıklar(</a:t>
          </a:r>
          <a:r>
            <a:rPr lang="tr-TR" sz="2800" dirty="0" err="1">
              <a:solidFill>
                <a:srgbClr val="333333"/>
              </a:solidFill>
              <a:latin typeface="Arial"/>
              <a:ea typeface="Arial"/>
              <a:cs typeface="Arial"/>
              <a:sym typeface="Arial"/>
            </a:rPr>
            <a:t>entityler</a:t>
          </a:r>
          <a:r>
            <a:rPr lang="tr-TR" sz="2800" dirty="0">
              <a:solidFill>
                <a:srgbClr val="333333"/>
              </a:solidFill>
              <a:latin typeface="Arial"/>
              <a:ea typeface="Arial"/>
              <a:cs typeface="Arial"/>
              <a:sym typeface="Arial"/>
            </a:rPr>
            <a:t>) üzerinde Duygu Analizi yani </a:t>
          </a:r>
          <a:r>
            <a:rPr lang="tr-TR" sz="2800" dirty="0" err="1">
              <a:solidFill>
                <a:srgbClr val="333333"/>
              </a:solidFill>
              <a:latin typeface="Arial"/>
              <a:ea typeface="Arial"/>
              <a:cs typeface="Arial"/>
              <a:sym typeface="Arial"/>
            </a:rPr>
            <a:t>Sentiment</a:t>
          </a:r>
          <a:r>
            <a:rPr lang="tr-TR" sz="2800" dirty="0">
              <a:solidFill>
                <a:srgbClr val="333333"/>
              </a:solidFill>
              <a:latin typeface="Arial"/>
              <a:ea typeface="Arial"/>
              <a:cs typeface="Arial"/>
              <a:sym typeface="Arial"/>
            </a:rPr>
            <a:t> Analizi gerçekleştirilmesinin sağlanması, yeni oluşturulmuş ya da kullanılan açık kaynak veri setleri üzerinden, bir web servis kullanılarak bunun gerçekleştirilmesidir.</a:t>
          </a:r>
          <a:endParaRPr lang="tr-TR" sz="2800" dirty="0">
            <a:solidFill>
              <a:srgbClr val="333333"/>
            </a:solidFill>
          </a:endParaRPr>
        </a:p>
      </dgm:t>
    </dgm:pt>
    <dgm:pt modelId="{37510551-E97C-4C69-9141-D9EA73E214D6}" type="parTrans" cxnId="{4E934A9D-5FE7-4E12-BFEF-C95719F1F0FB}">
      <dgm:prSet/>
      <dgm:spPr/>
      <dgm:t>
        <a:bodyPr/>
        <a:lstStyle/>
        <a:p>
          <a:endParaRPr lang="tr-TR"/>
        </a:p>
      </dgm:t>
    </dgm:pt>
    <dgm:pt modelId="{EF80A4D2-DFA3-45AA-BC34-2560BE67BC36}" type="sibTrans" cxnId="{4E934A9D-5FE7-4E12-BFEF-C95719F1F0FB}">
      <dgm:prSet/>
      <dgm:spPr/>
      <dgm:t>
        <a:bodyPr/>
        <a:lstStyle/>
        <a:p>
          <a:endParaRPr lang="tr-TR"/>
        </a:p>
      </dgm:t>
    </dgm:pt>
    <dgm:pt modelId="{BF367F27-C688-47B3-99FF-B07EB31A1D33}" type="pres">
      <dgm:prSet presAssocID="{871580C1-F722-4E91-8D74-3421E69A3F71}" presName="Name0" presStyleCnt="0">
        <dgm:presLayoutVars>
          <dgm:chMax/>
          <dgm:chPref/>
          <dgm:dir/>
        </dgm:presLayoutVars>
      </dgm:prSet>
      <dgm:spPr/>
    </dgm:pt>
    <dgm:pt modelId="{DC30FF01-E526-44BF-B765-EFFBA5909046}" type="pres">
      <dgm:prSet presAssocID="{27BFF59B-9185-4F15-B997-132EC910062F}" presName="parenttextcomposite" presStyleCnt="0"/>
      <dgm:spPr/>
    </dgm:pt>
    <dgm:pt modelId="{6E88703F-0A93-4539-9E57-4EF0D0920922}" type="pres">
      <dgm:prSet presAssocID="{27BFF59B-9185-4F15-B997-132EC910062F}" presName="parenttext" presStyleLbl="revTx" presStyleIdx="0" presStyleCnt="1">
        <dgm:presLayoutVars>
          <dgm:chMax/>
          <dgm:chPref val="2"/>
          <dgm:bulletEnabled val="1"/>
        </dgm:presLayoutVars>
      </dgm:prSet>
      <dgm:spPr/>
    </dgm:pt>
    <dgm:pt modelId="{5A796A1D-3094-4266-8FF3-C8BB47B521A4}" type="pres">
      <dgm:prSet presAssocID="{27BFF59B-9185-4F15-B997-132EC910062F}" presName="parallelogramComposite" presStyleCnt="0"/>
      <dgm:spPr/>
    </dgm:pt>
    <dgm:pt modelId="{319BB04B-67D4-4BEB-A432-8A524F077FD6}" type="pres">
      <dgm:prSet presAssocID="{27BFF59B-9185-4F15-B997-132EC910062F}" presName="parallelogram1" presStyleLbl="alignNode1" presStyleIdx="0" presStyleCnt="7" custAng="0"/>
      <dgm:spPr/>
    </dgm:pt>
    <dgm:pt modelId="{8A9B9C26-3CA0-4A3D-8A45-59AEC8F6C318}" type="pres">
      <dgm:prSet presAssocID="{27BFF59B-9185-4F15-B997-132EC910062F}" presName="parallelogram2" presStyleLbl="alignNode1" presStyleIdx="1" presStyleCnt="7" custAng="0"/>
      <dgm:spPr/>
    </dgm:pt>
    <dgm:pt modelId="{401AD04E-C7C3-4C7F-B642-9DB27F83B94F}" type="pres">
      <dgm:prSet presAssocID="{27BFF59B-9185-4F15-B997-132EC910062F}" presName="parallelogram3" presStyleLbl="alignNode1" presStyleIdx="2" presStyleCnt="7"/>
      <dgm:spPr/>
    </dgm:pt>
    <dgm:pt modelId="{F571AA4A-3865-491D-81BB-88ECB5FF3080}" type="pres">
      <dgm:prSet presAssocID="{27BFF59B-9185-4F15-B997-132EC910062F}" presName="parallelogram4" presStyleLbl="alignNode1" presStyleIdx="3" presStyleCnt="7"/>
      <dgm:spPr/>
    </dgm:pt>
    <dgm:pt modelId="{B6DC663F-C240-4DDF-8526-41F44CF40617}" type="pres">
      <dgm:prSet presAssocID="{27BFF59B-9185-4F15-B997-132EC910062F}" presName="parallelogram5" presStyleLbl="alignNode1" presStyleIdx="4" presStyleCnt="7"/>
      <dgm:spPr/>
    </dgm:pt>
    <dgm:pt modelId="{32C7D560-DC24-439B-BFDC-9C79E7870F6D}" type="pres">
      <dgm:prSet presAssocID="{27BFF59B-9185-4F15-B997-132EC910062F}" presName="parallelogram6" presStyleLbl="alignNode1" presStyleIdx="5" presStyleCnt="7"/>
      <dgm:spPr/>
    </dgm:pt>
    <dgm:pt modelId="{436BE4AC-3040-4A06-8187-4CD0EEFA64A5}" type="pres">
      <dgm:prSet presAssocID="{27BFF59B-9185-4F15-B997-132EC910062F}" presName="parallelogram7" presStyleLbl="alignNode1" presStyleIdx="6" presStyleCnt="7"/>
      <dgm:spPr/>
    </dgm:pt>
  </dgm:ptLst>
  <dgm:cxnLst>
    <dgm:cxn modelId="{B48A3510-D34B-4F90-9100-5E7665E418FF}" type="presOf" srcId="{27BFF59B-9185-4F15-B997-132EC910062F}" destId="{6E88703F-0A93-4539-9E57-4EF0D0920922}" srcOrd="0" destOrd="0" presId="urn:microsoft.com/office/officeart/2008/layout/VerticalAccentList"/>
    <dgm:cxn modelId="{0DC2F159-8612-446C-A6E8-A9D655A5A476}" type="presOf" srcId="{871580C1-F722-4E91-8D74-3421E69A3F71}" destId="{BF367F27-C688-47B3-99FF-B07EB31A1D33}" srcOrd="0" destOrd="0" presId="urn:microsoft.com/office/officeart/2008/layout/VerticalAccentList"/>
    <dgm:cxn modelId="{4E934A9D-5FE7-4E12-BFEF-C95719F1F0FB}" srcId="{871580C1-F722-4E91-8D74-3421E69A3F71}" destId="{27BFF59B-9185-4F15-B997-132EC910062F}" srcOrd="0" destOrd="0" parTransId="{37510551-E97C-4C69-9141-D9EA73E214D6}" sibTransId="{EF80A4D2-DFA3-45AA-BC34-2560BE67BC36}"/>
    <dgm:cxn modelId="{0DA7EFB1-190A-4ACC-A73B-24FD87896359}" type="presParOf" srcId="{BF367F27-C688-47B3-99FF-B07EB31A1D33}" destId="{DC30FF01-E526-44BF-B765-EFFBA5909046}" srcOrd="0" destOrd="0" presId="urn:microsoft.com/office/officeart/2008/layout/VerticalAccentList"/>
    <dgm:cxn modelId="{DCADA2BE-91B7-409E-AAF9-D478CEA76650}" type="presParOf" srcId="{DC30FF01-E526-44BF-B765-EFFBA5909046}" destId="{6E88703F-0A93-4539-9E57-4EF0D0920922}" srcOrd="0" destOrd="0" presId="urn:microsoft.com/office/officeart/2008/layout/VerticalAccentList"/>
    <dgm:cxn modelId="{2373D9CE-1C39-4871-936C-14881ADAC9BA}" type="presParOf" srcId="{BF367F27-C688-47B3-99FF-B07EB31A1D33}" destId="{5A796A1D-3094-4266-8FF3-C8BB47B521A4}" srcOrd="1" destOrd="0" presId="urn:microsoft.com/office/officeart/2008/layout/VerticalAccentList"/>
    <dgm:cxn modelId="{F178A585-55D0-419C-BCD0-FB67240F0558}" type="presParOf" srcId="{5A796A1D-3094-4266-8FF3-C8BB47B521A4}" destId="{319BB04B-67D4-4BEB-A432-8A524F077FD6}" srcOrd="0" destOrd="0" presId="urn:microsoft.com/office/officeart/2008/layout/VerticalAccentList"/>
    <dgm:cxn modelId="{74F860A5-A504-4A9D-8D19-8A87EDAD560E}" type="presParOf" srcId="{5A796A1D-3094-4266-8FF3-C8BB47B521A4}" destId="{8A9B9C26-3CA0-4A3D-8A45-59AEC8F6C318}" srcOrd="1" destOrd="0" presId="urn:microsoft.com/office/officeart/2008/layout/VerticalAccentList"/>
    <dgm:cxn modelId="{F92F73A3-04AD-4459-AAA6-45B2BFC60E2C}" type="presParOf" srcId="{5A796A1D-3094-4266-8FF3-C8BB47B521A4}" destId="{401AD04E-C7C3-4C7F-B642-9DB27F83B94F}" srcOrd="2" destOrd="0" presId="urn:microsoft.com/office/officeart/2008/layout/VerticalAccentList"/>
    <dgm:cxn modelId="{7C5DC0AB-82F5-4C67-A001-C1712444D56E}" type="presParOf" srcId="{5A796A1D-3094-4266-8FF3-C8BB47B521A4}" destId="{F571AA4A-3865-491D-81BB-88ECB5FF3080}" srcOrd="3" destOrd="0" presId="urn:microsoft.com/office/officeart/2008/layout/VerticalAccentList"/>
    <dgm:cxn modelId="{7DB55621-EF83-4326-B3B7-2477F8633FCC}" type="presParOf" srcId="{5A796A1D-3094-4266-8FF3-C8BB47B521A4}" destId="{B6DC663F-C240-4DDF-8526-41F44CF40617}" srcOrd="4" destOrd="0" presId="urn:microsoft.com/office/officeart/2008/layout/VerticalAccentList"/>
    <dgm:cxn modelId="{4826B42D-F0E6-4BDB-A3A4-4EAB687DDF77}" type="presParOf" srcId="{5A796A1D-3094-4266-8FF3-C8BB47B521A4}" destId="{32C7D560-DC24-439B-BFDC-9C79E7870F6D}" srcOrd="5" destOrd="0" presId="urn:microsoft.com/office/officeart/2008/layout/VerticalAccentList"/>
    <dgm:cxn modelId="{3D9F7375-BBEB-4EE5-8FEE-B7D39B2FF87A}" type="presParOf" srcId="{5A796A1D-3094-4266-8FF3-C8BB47B521A4}" destId="{436BE4AC-3040-4A06-8187-4CD0EEFA64A5}"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24B76E-1CD9-4906-BDA0-B3FB41168996}"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tr-TR"/>
        </a:p>
      </dgm:t>
    </dgm:pt>
    <dgm:pt modelId="{C9D2E458-CB47-4FD9-A670-13B0FD71201A}">
      <dgm:prSet phldrT="[Metin]" custT="1"/>
      <dgm:spPr/>
      <dgm:t>
        <a:bodyPr/>
        <a:lstStyle/>
        <a:p>
          <a:r>
            <a:rPr lang="tr-TR" sz="2800" dirty="0">
              <a:solidFill>
                <a:srgbClr val="333333"/>
              </a:solidFill>
              <a:latin typeface="Arial"/>
              <a:ea typeface="Arial"/>
              <a:cs typeface="Arial"/>
              <a:sym typeface="Arial"/>
            </a:rPr>
            <a:t>Proje kapsamında sıfırdan yeni bir Türkçe veri seti oluşturularak, bu veri seti üzerinden geliştirilmiş olan genelleştirilmiş bir Adlandırılmış Varlık Tespiti yapan ve bu Adlandırılmış Varlıklar (</a:t>
          </a:r>
          <a:r>
            <a:rPr lang="tr-TR" sz="2800" dirty="0" err="1">
              <a:solidFill>
                <a:srgbClr val="333333"/>
              </a:solidFill>
              <a:latin typeface="Arial"/>
              <a:ea typeface="Arial"/>
              <a:cs typeface="Arial"/>
              <a:sym typeface="Arial"/>
            </a:rPr>
            <a:t>Named</a:t>
          </a:r>
          <a:r>
            <a:rPr lang="tr-TR" sz="2800" dirty="0">
              <a:solidFill>
                <a:srgbClr val="333333"/>
              </a:solidFill>
              <a:latin typeface="Arial"/>
              <a:ea typeface="Arial"/>
              <a:cs typeface="Arial"/>
              <a:sym typeface="Arial"/>
            </a:rPr>
            <a:t> </a:t>
          </a:r>
          <a:r>
            <a:rPr lang="tr-TR" sz="2800" dirty="0" err="1">
              <a:solidFill>
                <a:srgbClr val="333333"/>
              </a:solidFill>
              <a:latin typeface="Arial"/>
              <a:ea typeface="Arial"/>
              <a:cs typeface="Arial"/>
              <a:sym typeface="Arial"/>
            </a:rPr>
            <a:t>Entity</a:t>
          </a:r>
          <a:r>
            <a:rPr lang="tr-TR" sz="2800" dirty="0">
              <a:solidFill>
                <a:srgbClr val="333333"/>
              </a:solidFill>
              <a:latin typeface="Arial"/>
              <a:ea typeface="Arial"/>
              <a:cs typeface="Arial"/>
              <a:sym typeface="Arial"/>
            </a:rPr>
            <a:t>) üzerinde yine genelleştirilmiş bir Duygu Analizi yapabilen bir web servis tabanlı uygulama oluşturulmuştur. İster veri seti değiştirilip de yeni bir veri seti üzerinden eğitim yapılarak oluşturulabilecek yeni bir model yaratımı olsun, ister web servis üzerinde açılan sekmede veri seti içinde bulunan veya bulunmayan bir veri, bir yorum eklendiğinde bu yorum üzerinde de varlık tespiti ve bu varlıkların olumlu, olumsuz veya nötr olarak duygu analizinin yapılabilmesi sağlanmıştır.</a:t>
          </a:r>
          <a:endParaRPr lang="tr-TR" sz="2800" dirty="0">
            <a:solidFill>
              <a:srgbClr val="333333"/>
            </a:solidFill>
          </a:endParaRPr>
        </a:p>
      </dgm:t>
    </dgm:pt>
    <dgm:pt modelId="{CEC7E3FD-4AB7-4D35-9B57-C28F4C326076}" type="parTrans" cxnId="{FE05E3C6-6EC5-462C-8691-45105583562E}">
      <dgm:prSet/>
      <dgm:spPr/>
      <dgm:t>
        <a:bodyPr/>
        <a:lstStyle/>
        <a:p>
          <a:endParaRPr lang="tr-TR"/>
        </a:p>
      </dgm:t>
    </dgm:pt>
    <dgm:pt modelId="{CA9375FE-0595-4C4A-9EF8-4BA63A4C68C0}" type="sibTrans" cxnId="{FE05E3C6-6EC5-462C-8691-45105583562E}">
      <dgm:prSet/>
      <dgm:spPr/>
      <dgm:t>
        <a:bodyPr/>
        <a:lstStyle/>
        <a:p>
          <a:endParaRPr lang="tr-TR"/>
        </a:p>
      </dgm:t>
    </dgm:pt>
    <dgm:pt modelId="{3E1E6271-2152-4408-BDD3-08CD4290B786}" type="pres">
      <dgm:prSet presAssocID="{9824B76E-1CD9-4906-BDA0-B3FB41168996}" presName="Name0" presStyleCnt="0">
        <dgm:presLayoutVars>
          <dgm:chMax/>
          <dgm:chPref/>
          <dgm:dir/>
        </dgm:presLayoutVars>
      </dgm:prSet>
      <dgm:spPr/>
    </dgm:pt>
    <dgm:pt modelId="{0BE6AA0D-4061-4635-A060-4260ACAA05F3}" type="pres">
      <dgm:prSet presAssocID="{C9D2E458-CB47-4FD9-A670-13B0FD71201A}" presName="parenttextcomposite" presStyleCnt="0"/>
      <dgm:spPr/>
    </dgm:pt>
    <dgm:pt modelId="{BFD84F44-6BA9-4BB2-9DE0-A524E7F6472A}" type="pres">
      <dgm:prSet presAssocID="{C9D2E458-CB47-4FD9-A670-13B0FD71201A}" presName="parenttext" presStyleLbl="revTx" presStyleIdx="0" presStyleCnt="1">
        <dgm:presLayoutVars>
          <dgm:chMax/>
          <dgm:chPref val="2"/>
          <dgm:bulletEnabled val="1"/>
        </dgm:presLayoutVars>
      </dgm:prSet>
      <dgm:spPr/>
    </dgm:pt>
    <dgm:pt modelId="{1C72B861-3219-4BF1-BE41-0A6E04CB25FB}" type="pres">
      <dgm:prSet presAssocID="{C9D2E458-CB47-4FD9-A670-13B0FD71201A}" presName="parallelogramComposite" presStyleCnt="0"/>
      <dgm:spPr/>
    </dgm:pt>
    <dgm:pt modelId="{DE2F8531-A0BD-4314-9B81-CEF7CB63DBAB}" type="pres">
      <dgm:prSet presAssocID="{C9D2E458-CB47-4FD9-A670-13B0FD71201A}" presName="parallelogram1" presStyleLbl="alignNode1" presStyleIdx="0" presStyleCnt="7"/>
      <dgm:spPr/>
    </dgm:pt>
    <dgm:pt modelId="{9FA0A85E-7FEB-4191-B51B-050F32C95C96}" type="pres">
      <dgm:prSet presAssocID="{C9D2E458-CB47-4FD9-A670-13B0FD71201A}" presName="parallelogram2" presStyleLbl="alignNode1" presStyleIdx="1" presStyleCnt="7"/>
      <dgm:spPr/>
    </dgm:pt>
    <dgm:pt modelId="{F3B8ECFD-038B-4539-A84F-EE30B9A9D00A}" type="pres">
      <dgm:prSet presAssocID="{C9D2E458-CB47-4FD9-A670-13B0FD71201A}" presName="parallelogram3" presStyleLbl="alignNode1" presStyleIdx="2" presStyleCnt="7"/>
      <dgm:spPr/>
    </dgm:pt>
    <dgm:pt modelId="{9EEA2378-9469-424D-89C9-98C4CD923D0D}" type="pres">
      <dgm:prSet presAssocID="{C9D2E458-CB47-4FD9-A670-13B0FD71201A}" presName="parallelogram4" presStyleLbl="alignNode1" presStyleIdx="3" presStyleCnt="7"/>
      <dgm:spPr/>
    </dgm:pt>
    <dgm:pt modelId="{6106339D-9A4B-4E02-9CC3-6906773AFD6A}" type="pres">
      <dgm:prSet presAssocID="{C9D2E458-CB47-4FD9-A670-13B0FD71201A}" presName="parallelogram5" presStyleLbl="alignNode1" presStyleIdx="4" presStyleCnt="7"/>
      <dgm:spPr/>
    </dgm:pt>
    <dgm:pt modelId="{21D54530-643B-4B71-A424-4ABA04D33934}" type="pres">
      <dgm:prSet presAssocID="{C9D2E458-CB47-4FD9-A670-13B0FD71201A}" presName="parallelogram6" presStyleLbl="alignNode1" presStyleIdx="5" presStyleCnt="7"/>
      <dgm:spPr/>
    </dgm:pt>
    <dgm:pt modelId="{8C2264C6-962B-4353-9C34-F3F3B2B774CE}" type="pres">
      <dgm:prSet presAssocID="{C9D2E458-CB47-4FD9-A670-13B0FD71201A}" presName="parallelogram7" presStyleLbl="alignNode1" presStyleIdx="6" presStyleCnt="7"/>
      <dgm:spPr/>
    </dgm:pt>
  </dgm:ptLst>
  <dgm:cxnLst>
    <dgm:cxn modelId="{1BFFAEA1-DE0D-4C2A-89A1-6BDE717A6A61}" type="presOf" srcId="{9824B76E-1CD9-4906-BDA0-B3FB41168996}" destId="{3E1E6271-2152-4408-BDD3-08CD4290B786}" srcOrd="0" destOrd="0" presId="urn:microsoft.com/office/officeart/2008/layout/VerticalAccentList"/>
    <dgm:cxn modelId="{732E97A5-8F2D-4FDC-B2B1-DC77C730E38A}" type="presOf" srcId="{C9D2E458-CB47-4FD9-A670-13B0FD71201A}" destId="{BFD84F44-6BA9-4BB2-9DE0-A524E7F6472A}" srcOrd="0" destOrd="0" presId="urn:microsoft.com/office/officeart/2008/layout/VerticalAccentList"/>
    <dgm:cxn modelId="{FE05E3C6-6EC5-462C-8691-45105583562E}" srcId="{9824B76E-1CD9-4906-BDA0-B3FB41168996}" destId="{C9D2E458-CB47-4FD9-A670-13B0FD71201A}" srcOrd="0" destOrd="0" parTransId="{CEC7E3FD-4AB7-4D35-9B57-C28F4C326076}" sibTransId="{CA9375FE-0595-4C4A-9EF8-4BA63A4C68C0}"/>
    <dgm:cxn modelId="{BEB4A2C0-3D02-48D1-96A1-BEE3B5F524F7}" type="presParOf" srcId="{3E1E6271-2152-4408-BDD3-08CD4290B786}" destId="{0BE6AA0D-4061-4635-A060-4260ACAA05F3}" srcOrd="0" destOrd="0" presId="urn:microsoft.com/office/officeart/2008/layout/VerticalAccentList"/>
    <dgm:cxn modelId="{DB98DC6E-48F7-42A9-8FBA-C121F147539B}" type="presParOf" srcId="{0BE6AA0D-4061-4635-A060-4260ACAA05F3}" destId="{BFD84F44-6BA9-4BB2-9DE0-A524E7F6472A}" srcOrd="0" destOrd="0" presId="urn:microsoft.com/office/officeart/2008/layout/VerticalAccentList"/>
    <dgm:cxn modelId="{DA080C76-5624-4BEF-83A6-9E4AFE223561}" type="presParOf" srcId="{3E1E6271-2152-4408-BDD3-08CD4290B786}" destId="{1C72B861-3219-4BF1-BE41-0A6E04CB25FB}" srcOrd="1" destOrd="0" presId="urn:microsoft.com/office/officeart/2008/layout/VerticalAccentList"/>
    <dgm:cxn modelId="{9A7CC255-79CF-47BF-AADA-8581056DE611}" type="presParOf" srcId="{1C72B861-3219-4BF1-BE41-0A6E04CB25FB}" destId="{DE2F8531-A0BD-4314-9B81-CEF7CB63DBAB}" srcOrd="0" destOrd="0" presId="urn:microsoft.com/office/officeart/2008/layout/VerticalAccentList"/>
    <dgm:cxn modelId="{55C34A84-2F53-4568-BAEF-AAC7938CC4D1}" type="presParOf" srcId="{1C72B861-3219-4BF1-BE41-0A6E04CB25FB}" destId="{9FA0A85E-7FEB-4191-B51B-050F32C95C96}" srcOrd="1" destOrd="0" presId="urn:microsoft.com/office/officeart/2008/layout/VerticalAccentList"/>
    <dgm:cxn modelId="{3F9D0224-C9F6-48E2-8D43-AC10ED226746}" type="presParOf" srcId="{1C72B861-3219-4BF1-BE41-0A6E04CB25FB}" destId="{F3B8ECFD-038B-4539-A84F-EE30B9A9D00A}" srcOrd="2" destOrd="0" presId="urn:microsoft.com/office/officeart/2008/layout/VerticalAccentList"/>
    <dgm:cxn modelId="{709D2890-568D-4352-9661-D44169213DB8}" type="presParOf" srcId="{1C72B861-3219-4BF1-BE41-0A6E04CB25FB}" destId="{9EEA2378-9469-424D-89C9-98C4CD923D0D}" srcOrd="3" destOrd="0" presId="urn:microsoft.com/office/officeart/2008/layout/VerticalAccentList"/>
    <dgm:cxn modelId="{E671AC88-A113-4007-9A72-4BC9C3BCEC74}" type="presParOf" srcId="{1C72B861-3219-4BF1-BE41-0A6E04CB25FB}" destId="{6106339D-9A4B-4E02-9CC3-6906773AFD6A}" srcOrd="4" destOrd="0" presId="urn:microsoft.com/office/officeart/2008/layout/VerticalAccentList"/>
    <dgm:cxn modelId="{6AD7CC33-AA89-454D-A674-C8FA6D3DBDCB}" type="presParOf" srcId="{1C72B861-3219-4BF1-BE41-0A6E04CB25FB}" destId="{21D54530-643B-4B71-A424-4ABA04D33934}" srcOrd="5" destOrd="0" presId="urn:microsoft.com/office/officeart/2008/layout/VerticalAccentList"/>
    <dgm:cxn modelId="{1BBBF4B8-1056-4E3D-B754-CD8B127DAEF4}" type="presParOf" srcId="{1C72B861-3219-4BF1-BE41-0A6E04CB25FB}" destId="{8C2264C6-962B-4353-9C34-F3F3B2B774CE}"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E42B8E-9911-495B-AB5B-DF286C0D0FAB}" type="doc">
      <dgm:prSet loTypeId="urn:microsoft.com/office/officeart/2005/8/layout/process1" loCatId="process" qsTypeId="urn:microsoft.com/office/officeart/2005/8/quickstyle/simple1" qsCatId="simple" csTypeId="urn:microsoft.com/office/officeart/2005/8/colors/accent1_2" csCatId="accent1" phldr="1"/>
      <dgm:spPr/>
    </dgm:pt>
    <dgm:pt modelId="{6DA881F4-B29C-43FD-B80D-42185424475A}">
      <dgm:prSet phldrT="[Metin]" custT="1"/>
      <dgm:spPr>
        <a:solidFill>
          <a:schemeClr val="accent2">
            <a:lumMod val="40000"/>
            <a:lumOff val="60000"/>
          </a:schemeClr>
        </a:solidFill>
      </dgm:spPr>
      <dgm:t>
        <a:bodyPr/>
        <a:lstStyle/>
        <a:p>
          <a:pPr algn="l"/>
          <a:r>
            <a:rPr lang="tr-TR" sz="1800" dirty="0">
              <a:solidFill>
                <a:srgbClr val="333333"/>
              </a:solidFill>
              <a:latin typeface="Arial"/>
              <a:ea typeface="Arial"/>
              <a:cs typeface="Arial"/>
              <a:sym typeface="Arial"/>
            </a:rPr>
            <a:t>Süreç kapsamında ilk çözülmesi gereken problem, yeni bir veri seti elde edilmesi ya da bu veri setini elde edecek kodun geliştirilmesi olmuştur. Bu kapsamda da ilk olarak verilerin alınacağı ilgili platform tespit edilip, bu verilerin alınması adına gerekli uygulama geliştirilmiştir.</a:t>
          </a:r>
          <a:endParaRPr lang="tr-TR" sz="1800" dirty="0">
            <a:solidFill>
              <a:srgbClr val="333333"/>
            </a:solidFill>
          </a:endParaRPr>
        </a:p>
      </dgm:t>
    </dgm:pt>
    <dgm:pt modelId="{D6256161-DC6E-45FA-8F85-11CC261B3E71}" type="parTrans" cxnId="{816464D3-1F34-4552-86C8-8546269109DF}">
      <dgm:prSet/>
      <dgm:spPr/>
      <dgm:t>
        <a:bodyPr/>
        <a:lstStyle/>
        <a:p>
          <a:endParaRPr lang="tr-TR"/>
        </a:p>
      </dgm:t>
    </dgm:pt>
    <dgm:pt modelId="{A1AF8EBF-4A85-4876-8665-2A0279FA073D}" type="sibTrans" cxnId="{816464D3-1F34-4552-86C8-8546269109DF}">
      <dgm:prSet/>
      <dgm:spPr/>
      <dgm:t>
        <a:bodyPr/>
        <a:lstStyle/>
        <a:p>
          <a:endParaRPr lang="tr-TR">
            <a:solidFill>
              <a:srgbClr val="FF0000"/>
            </a:solidFill>
          </a:endParaRPr>
        </a:p>
      </dgm:t>
    </dgm:pt>
    <dgm:pt modelId="{523020A1-777E-4A84-8144-5C5B2C0AA108}">
      <dgm:prSet phldrT="[Metin]" custT="1"/>
      <dgm:spPr>
        <a:solidFill>
          <a:schemeClr val="accent2">
            <a:lumMod val="40000"/>
            <a:lumOff val="60000"/>
          </a:schemeClr>
        </a:solidFill>
      </dgm:spPr>
      <dgm:t>
        <a:bodyPr/>
        <a:lstStyle/>
        <a:p>
          <a:pPr algn="l"/>
          <a:r>
            <a:rPr lang="tr-TR" sz="1800" dirty="0">
              <a:solidFill>
                <a:srgbClr val="333333"/>
              </a:solidFill>
              <a:latin typeface="Arial"/>
              <a:ea typeface="Arial"/>
              <a:cs typeface="Arial"/>
              <a:sym typeface="Arial"/>
            </a:rPr>
            <a:t>Duygu Analizi ve Adlandırılmış Varlık Analizini doğru gerçekleştirebilmek ve en yeni, en uygun teknolojilerin tespit edilmesi adına literatür araştırması yapılmış, literatür araştırması sonucu koda üzerine eklemeler yapılacak noktalar, algoritmalar, teknolojiler seçilmiştir</a:t>
          </a:r>
          <a:r>
            <a:rPr lang="tr-TR" sz="1800" dirty="0">
              <a:solidFill>
                <a:srgbClr val="004AAD"/>
              </a:solidFill>
              <a:latin typeface="Arial"/>
              <a:ea typeface="Arial"/>
              <a:cs typeface="Arial"/>
              <a:sym typeface="Arial"/>
            </a:rPr>
            <a:t>.</a:t>
          </a:r>
          <a:endParaRPr lang="tr-TR" sz="1800" dirty="0"/>
        </a:p>
      </dgm:t>
    </dgm:pt>
    <dgm:pt modelId="{AF09F651-E32F-4A0B-9CA9-CCAF63D2353F}" type="parTrans" cxnId="{96893FE4-88FF-4890-B111-E5C12CE5B776}">
      <dgm:prSet/>
      <dgm:spPr/>
      <dgm:t>
        <a:bodyPr/>
        <a:lstStyle/>
        <a:p>
          <a:endParaRPr lang="tr-TR"/>
        </a:p>
      </dgm:t>
    </dgm:pt>
    <dgm:pt modelId="{5DF15A81-6901-4F79-97CB-4E82FDF086F4}" type="sibTrans" cxnId="{96893FE4-88FF-4890-B111-E5C12CE5B776}">
      <dgm:prSet/>
      <dgm:spPr/>
      <dgm:t>
        <a:bodyPr/>
        <a:lstStyle/>
        <a:p>
          <a:endParaRPr lang="tr-TR"/>
        </a:p>
      </dgm:t>
    </dgm:pt>
    <dgm:pt modelId="{3DAA64EC-29F6-49C3-8757-CFA9D433A305}">
      <dgm:prSet phldrT="[Metin]" custT="1"/>
      <dgm:spPr>
        <a:solidFill>
          <a:schemeClr val="accent2">
            <a:lumMod val="40000"/>
            <a:lumOff val="60000"/>
          </a:schemeClr>
        </a:solidFill>
      </dgm:spPr>
      <dgm:t>
        <a:bodyPr/>
        <a:lstStyle/>
        <a:p>
          <a:pPr algn="l"/>
          <a:r>
            <a:rPr lang="tr-TR" sz="1800" dirty="0">
              <a:solidFill>
                <a:srgbClr val="333333"/>
              </a:solidFill>
              <a:latin typeface="Arial"/>
              <a:ea typeface="Arial"/>
              <a:cs typeface="Arial"/>
              <a:sym typeface="Arial"/>
            </a:rPr>
            <a:t>Bu veri seti oluşturulan uygulama ile önce daha küçük çaplı bir veri seti oluşturularak genel olarak yarışma kapsamında kullanılacak uygulama, algoritmaların geliştirilmesi süreci başlanmıştır. Süreçte biraz ilerlenip, projenin temelleri oturunca, duygu analizi konusunda aşama kaydedilerek daha geniş bir veri setinin oluşturulması beklenmiştir.</a:t>
          </a:r>
          <a:endParaRPr lang="tr-TR" sz="1800" dirty="0">
            <a:solidFill>
              <a:srgbClr val="333333"/>
            </a:solidFill>
          </a:endParaRPr>
        </a:p>
      </dgm:t>
    </dgm:pt>
    <dgm:pt modelId="{032FC5FD-3BD5-4D91-9CED-BCB5CFA55A3C}" type="parTrans" cxnId="{0F9BA930-434C-44AC-A5DC-D6FF2B8DBBB3}">
      <dgm:prSet/>
      <dgm:spPr/>
      <dgm:t>
        <a:bodyPr/>
        <a:lstStyle/>
        <a:p>
          <a:endParaRPr lang="tr-TR"/>
        </a:p>
      </dgm:t>
    </dgm:pt>
    <dgm:pt modelId="{11903C67-E4D1-4505-806E-B7585705A8BB}" type="sibTrans" cxnId="{0F9BA930-434C-44AC-A5DC-D6FF2B8DBBB3}">
      <dgm:prSet/>
      <dgm:spPr/>
      <dgm:t>
        <a:bodyPr/>
        <a:lstStyle/>
        <a:p>
          <a:endParaRPr lang="tr-TR"/>
        </a:p>
      </dgm:t>
    </dgm:pt>
    <dgm:pt modelId="{666DC8B6-9095-4C7E-8578-2B942EF2FFC8}">
      <dgm:prSet phldrT="[Metin]" custT="1"/>
      <dgm:spPr>
        <a:solidFill>
          <a:schemeClr val="accent2">
            <a:lumMod val="40000"/>
            <a:lumOff val="60000"/>
          </a:schemeClr>
        </a:solidFill>
      </dgm:spPr>
      <dgm:t>
        <a:bodyPr/>
        <a:lstStyle/>
        <a:p>
          <a:pPr algn="l"/>
          <a:r>
            <a:rPr lang="tr-TR" sz="1800" dirty="0">
              <a:solidFill>
                <a:srgbClr val="333333"/>
              </a:solidFill>
              <a:latin typeface="Arial"/>
              <a:ea typeface="Arial"/>
              <a:cs typeface="Arial"/>
              <a:sym typeface="Arial"/>
            </a:rPr>
            <a:t>İlgili veri seti elde edilmesini sağlayan uygulama, çok daha geniş bir veri seti oluşturulması için güncellenmiş ve daha geniş bir veri seti oluşturulmuştur.</a:t>
          </a:r>
          <a:endParaRPr lang="tr-TR" sz="1800" dirty="0">
            <a:solidFill>
              <a:srgbClr val="333333"/>
            </a:solidFill>
          </a:endParaRPr>
        </a:p>
      </dgm:t>
    </dgm:pt>
    <dgm:pt modelId="{9E760183-7373-46EE-AD6F-704C1A015DDF}" type="parTrans" cxnId="{13EA6971-7A7A-42A7-8807-7710AD76BA35}">
      <dgm:prSet/>
      <dgm:spPr/>
      <dgm:t>
        <a:bodyPr/>
        <a:lstStyle/>
        <a:p>
          <a:endParaRPr lang="tr-TR"/>
        </a:p>
      </dgm:t>
    </dgm:pt>
    <dgm:pt modelId="{36A4DFD1-ECA1-45B1-995A-2BF1A9266D91}" type="sibTrans" cxnId="{13EA6971-7A7A-42A7-8807-7710AD76BA35}">
      <dgm:prSet/>
      <dgm:spPr/>
      <dgm:t>
        <a:bodyPr/>
        <a:lstStyle/>
        <a:p>
          <a:endParaRPr lang="tr-TR"/>
        </a:p>
      </dgm:t>
    </dgm:pt>
    <dgm:pt modelId="{C83E21FD-B997-4466-A267-F38E2DFEF28B}">
      <dgm:prSet phldrT="[Metin]" custT="1"/>
      <dgm:spPr>
        <a:solidFill>
          <a:schemeClr val="accent2">
            <a:lumMod val="40000"/>
            <a:lumOff val="60000"/>
          </a:schemeClr>
        </a:solidFill>
      </dgm:spPr>
      <dgm:t>
        <a:bodyPr/>
        <a:lstStyle/>
        <a:p>
          <a:pPr algn="l"/>
          <a:r>
            <a:rPr lang="tr-TR" sz="1800" dirty="0">
              <a:solidFill>
                <a:srgbClr val="333333"/>
              </a:solidFill>
              <a:latin typeface="Arial"/>
              <a:ea typeface="Arial"/>
              <a:cs typeface="Arial"/>
              <a:sym typeface="Arial"/>
            </a:rPr>
            <a:t>En sonunda yeni, genişletilmiş veri seti de kullanılarak duygu analizi yapan algoritmalar genelleştirilmiş, adlandırılmış varlık analizi yapan algoritmalar genelleştirilmiş, web servis de koda entegre edilerek sık kullanılan fonksiyonları çağırmak, model eğitimlerini yapmak, doğal dil işleme süreçlerini uygulamak ve web servisin çalışması için bulunan tüm kod, ayrı kodlar olarak modüle edilmiş ve kullanımı kolaylaştırılmıştır. Kodlar en yüksek performansı verecek şekilde düzenli olarak güncelleştirilmiştir.</a:t>
          </a:r>
          <a:endParaRPr lang="tr-TR" sz="1800" dirty="0">
            <a:solidFill>
              <a:srgbClr val="333333"/>
            </a:solidFill>
          </a:endParaRPr>
        </a:p>
      </dgm:t>
    </dgm:pt>
    <dgm:pt modelId="{4DD7D09F-CCD3-4093-9838-5D0EBB4D17D5}" type="parTrans" cxnId="{B5276B05-9463-4940-A336-178D39AA91FB}">
      <dgm:prSet/>
      <dgm:spPr/>
      <dgm:t>
        <a:bodyPr/>
        <a:lstStyle/>
        <a:p>
          <a:endParaRPr lang="tr-TR"/>
        </a:p>
      </dgm:t>
    </dgm:pt>
    <dgm:pt modelId="{987C6C45-F7E4-492E-BBD4-5616866D8BA4}" type="sibTrans" cxnId="{B5276B05-9463-4940-A336-178D39AA91FB}">
      <dgm:prSet/>
      <dgm:spPr/>
      <dgm:t>
        <a:bodyPr/>
        <a:lstStyle/>
        <a:p>
          <a:endParaRPr lang="tr-TR"/>
        </a:p>
      </dgm:t>
    </dgm:pt>
    <dgm:pt modelId="{AE35C087-3AE4-42B6-948A-27699B4E755A}" type="pres">
      <dgm:prSet presAssocID="{D2E42B8E-9911-495B-AB5B-DF286C0D0FAB}" presName="Name0" presStyleCnt="0">
        <dgm:presLayoutVars>
          <dgm:dir/>
          <dgm:resizeHandles val="exact"/>
        </dgm:presLayoutVars>
      </dgm:prSet>
      <dgm:spPr/>
    </dgm:pt>
    <dgm:pt modelId="{2478C832-98F2-48B9-AD70-5EBFB0BCC733}" type="pres">
      <dgm:prSet presAssocID="{6DA881F4-B29C-43FD-B80D-42185424475A}" presName="node" presStyleLbl="node1" presStyleIdx="0" presStyleCnt="5" custLinFactNeighborX="-12500">
        <dgm:presLayoutVars>
          <dgm:bulletEnabled val="1"/>
        </dgm:presLayoutVars>
      </dgm:prSet>
      <dgm:spPr/>
    </dgm:pt>
    <dgm:pt modelId="{22DB9DFD-3ABC-4784-9312-CB508387F726}" type="pres">
      <dgm:prSet presAssocID="{A1AF8EBF-4A85-4876-8665-2A0279FA073D}" presName="sibTrans" presStyleLbl="sibTrans2D1" presStyleIdx="0" presStyleCnt="4"/>
      <dgm:spPr/>
    </dgm:pt>
    <dgm:pt modelId="{24771C49-BBA3-4691-B3B6-13A14C0F9995}" type="pres">
      <dgm:prSet presAssocID="{A1AF8EBF-4A85-4876-8665-2A0279FA073D}" presName="connectorText" presStyleLbl="sibTrans2D1" presStyleIdx="0" presStyleCnt="4"/>
      <dgm:spPr/>
    </dgm:pt>
    <dgm:pt modelId="{04A17C28-CB10-4629-A139-0EB019CAFD05}" type="pres">
      <dgm:prSet presAssocID="{523020A1-777E-4A84-8144-5C5B2C0AA108}" presName="node" presStyleLbl="node1" presStyleIdx="1" presStyleCnt="5">
        <dgm:presLayoutVars>
          <dgm:bulletEnabled val="1"/>
        </dgm:presLayoutVars>
      </dgm:prSet>
      <dgm:spPr/>
    </dgm:pt>
    <dgm:pt modelId="{38E19A94-DDE6-4394-835A-9A0E53C5F39E}" type="pres">
      <dgm:prSet presAssocID="{5DF15A81-6901-4F79-97CB-4E82FDF086F4}" presName="sibTrans" presStyleLbl="sibTrans2D1" presStyleIdx="1" presStyleCnt="4"/>
      <dgm:spPr/>
    </dgm:pt>
    <dgm:pt modelId="{D22493C8-82AB-4BFD-82A3-8AAF94E9794D}" type="pres">
      <dgm:prSet presAssocID="{5DF15A81-6901-4F79-97CB-4E82FDF086F4}" presName="connectorText" presStyleLbl="sibTrans2D1" presStyleIdx="1" presStyleCnt="4"/>
      <dgm:spPr/>
    </dgm:pt>
    <dgm:pt modelId="{FB021AB4-B315-4ECC-9131-DF4C92CC86C3}" type="pres">
      <dgm:prSet presAssocID="{3DAA64EC-29F6-49C3-8757-CFA9D433A305}" presName="node" presStyleLbl="node1" presStyleIdx="2" presStyleCnt="5">
        <dgm:presLayoutVars>
          <dgm:bulletEnabled val="1"/>
        </dgm:presLayoutVars>
      </dgm:prSet>
      <dgm:spPr/>
    </dgm:pt>
    <dgm:pt modelId="{E86ABD74-6295-4647-AC8D-89994E24A288}" type="pres">
      <dgm:prSet presAssocID="{11903C67-E4D1-4505-806E-B7585705A8BB}" presName="sibTrans" presStyleLbl="sibTrans2D1" presStyleIdx="2" presStyleCnt="4"/>
      <dgm:spPr/>
    </dgm:pt>
    <dgm:pt modelId="{DA150395-3C84-48BF-ABA1-984A8E2BE25E}" type="pres">
      <dgm:prSet presAssocID="{11903C67-E4D1-4505-806E-B7585705A8BB}" presName="connectorText" presStyleLbl="sibTrans2D1" presStyleIdx="2" presStyleCnt="4"/>
      <dgm:spPr/>
    </dgm:pt>
    <dgm:pt modelId="{D43266A5-42BD-4D22-8AB9-8F803F6012D7}" type="pres">
      <dgm:prSet presAssocID="{666DC8B6-9095-4C7E-8578-2B942EF2FFC8}" presName="node" presStyleLbl="node1" presStyleIdx="3" presStyleCnt="5">
        <dgm:presLayoutVars>
          <dgm:bulletEnabled val="1"/>
        </dgm:presLayoutVars>
      </dgm:prSet>
      <dgm:spPr/>
    </dgm:pt>
    <dgm:pt modelId="{6FB2FBC9-598C-4607-8CDC-663C660FCE96}" type="pres">
      <dgm:prSet presAssocID="{36A4DFD1-ECA1-45B1-995A-2BF1A9266D91}" presName="sibTrans" presStyleLbl="sibTrans2D1" presStyleIdx="3" presStyleCnt="4"/>
      <dgm:spPr/>
    </dgm:pt>
    <dgm:pt modelId="{97AD1690-1E56-4913-A7C9-E534062BECB3}" type="pres">
      <dgm:prSet presAssocID="{36A4DFD1-ECA1-45B1-995A-2BF1A9266D91}" presName="connectorText" presStyleLbl="sibTrans2D1" presStyleIdx="3" presStyleCnt="4"/>
      <dgm:spPr/>
    </dgm:pt>
    <dgm:pt modelId="{F2196B0F-760E-4E7E-A9B8-5ACB08FE2FCA}" type="pres">
      <dgm:prSet presAssocID="{C83E21FD-B997-4466-A267-F38E2DFEF28B}" presName="node" presStyleLbl="node1" presStyleIdx="4" presStyleCnt="5">
        <dgm:presLayoutVars>
          <dgm:bulletEnabled val="1"/>
        </dgm:presLayoutVars>
      </dgm:prSet>
      <dgm:spPr/>
    </dgm:pt>
  </dgm:ptLst>
  <dgm:cxnLst>
    <dgm:cxn modelId="{B5276B05-9463-4940-A336-178D39AA91FB}" srcId="{D2E42B8E-9911-495B-AB5B-DF286C0D0FAB}" destId="{C83E21FD-B997-4466-A267-F38E2DFEF28B}" srcOrd="4" destOrd="0" parTransId="{4DD7D09F-CCD3-4093-9838-5D0EBB4D17D5}" sibTransId="{987C6C45-F7E4-492E-BBD4-5616866D8BA4}"/>
    <dgm:cxn modelId="{A142F72F-78CA-4048-A18D-41D705AB777B}" type="presOf" srcId="{36A4DFD1-ECA1-45B1-995A-2BF1A9266D91}" destId="{6FB2FBC9-598C-4607-8CDC-663C660FCE96}" srcOrd="0" destOrd="0" presId="urn:microsoft.com/office/officeart/2005/8/layout/process1"/>
    <dgm:cxn modelId="{0F9BA930-434C-44AC-A5DC-D6FF2B8DBBB3}" srcId="{D2E42B8E-9911-495B-AB5B-DF286C0D0FAB}" destId="{3DAA64EC-29F6-49C3-8757-CFA9D433A305}" srcOrd="2" destOrd="0" parTransId="{032FC5FD-3BD5-4D91-9CED-BCB5CFA55A3C}" sibTransId="{11903C67-E4D1-4505-806E-B7585705A8BB}"/>
    <dgm:cxn modelId="{D8C7D25F-AA1F-4430-A563-7299A4B9F553}" type="presOf" srcId="{3DAA64EC-29F6-49C3-8757-CFA9D433A305}" destId="{FB021AB4-B315-4ECC-9131-DF4C92CC86C3}" srcOrd="0" destOrd="0" presId="urn:microsoft.com/office/officeart/2005/8/layout/process1"/>
    <dgm:cxn modelId="{32774267-6368-4E9E-A3BF-8BCCD39476AA}" type="presOf" srcId="{36A4DFD1-ECA1-45B1-995A-2BF1A9266D91}" destId="{97AD1690-1E56-4913-A7C9-E534062BECB3}" srcOrd="1" destOrd="0" presId="urn:microsoft.com/office/officeart/2005/8/layout/process1"/>
    <dgm:cxn modelId="{B9306968-3AB9-4EE9-A125-F8FB9D27AB07}" type="presOf" srcId="{C83E21FD-B997-4466-A267-F38E2DFEF28B}" destId="{F2196B0F-760E-4E7E-A9B8-5ACB08FE2FCA}" srcOrd="0" destOrd="0" presId="urn:microsoft.com/office/officeart/2005/8/layout/process1"/>
    <dgm:cxn modelId="{2A02736E-5772-4F1F-8E34-66A5A9A244FD}" type="presOf" srcId="{666DC8B6-9095-4C7E-8578-2B942EF2FFC8}" destId="{D43266A5-42BD-4D22-8AB9-8F803F6012D7}" srcOrd="0" destOrd="0" presId="urn:microsoft.com/office/officeart/2005/8/layout/process1"/>
    <dgm:cxn modelId="{2C13896F-45E8-43A9-A357-E967B970607C}" type="presOf" srcId="{11903C67-E4D1-4505-806E-B7585705A8BB}" destId="{E86ABD74-6295-4647-AC8D-89994E24A288}" srcOrd="0" destOrd="0" presId="urn:microsoft.com/office/officeart/2005/8/layout/process1"/>
    <dgm:cxn modelId="{13EA6971-7A7A-42A7-8807-7710AD76BA35}" srcId="{D2E42B8E-9911-495B-AB5B-DF286C0D0FAB}" destId="{666DC8B6-9095-4C7E-8578-2B942EF2FFC8}" srcOrd="3" destOrd="0" parTransId="{9E760183-7373-46EE-AD6F-704C1A015DDF}" sibTransId="{36A4DFD1-ECA1-45B1-995A-2BF1A9266D91}"/>
    <dgm:cxn modelId="{3983B675-2DE4-4F1C-A672-2A984F1DFE04}" type="presOf" srcId="{A1AF8EBF-4A85-4876-8665-2A0279FA073D}" destId="{24771C49-BBA3-4691-B3B6-13A14C0F9995}" srcOrd="1" destOrd="0" presId="urn:microsoft.com/office/officeart/2005/8/layout/process1"/>
    <dgm:cxn modelId="{81C16279-FC7C-467B-BC7F-5B394C9FBFC9}" type="presOf" srcId="{11903C67-E4D1-4505-806E-B7585705A8BB}" destId="{DA150395-3C84-48BF-ABA1-984A8E2BE25E}" srcOrd="1" destOrd="0" presId="urn:microsoft.com/office/officeart/2005/8/layout/process1"/>
    <dgm:cxn modelId="{EB951B7E-741D-4E7C-87BE-8827E5953CE5}" type="presOf" srcId="{A1AF8EBF-4A85-4876-8665-2A0279FA073D}" destId="{22DB9DFD-3ABC-4784-9312-CB508387F726}" srcOrd="0" destOrd="0" presId="urn:microsoft.com/office/officeart/2005/8/layout/process1"/>
    <dgm:cxn modelId="{6CD14F8C-877B-4C33-8427-24EF3A71AB17}" type="presOf" srcId="{D2E42B8E-9911-495B-AB5B-DF286C0D0FAB}" destId="{AE35C087-3AE4-42B6-948A-27699B4E755A}" srcOrd="0" destOrd="0" presId="urn:microsoft.com/office/officeart/2005/8/layout/process1"/>
    <dgm:cxn modelId="{5F8AA6AE-B88F-4E0F-BBED-183D760F9D68}" type="presOf" srcId="{6DA881F4-B29C-43FD-B80D-42185424475A}" destId="{2478C832-98F2-48B9-AD70-5EBFB0BCC733}" srcOrd="0" destOrd="0" presId="urn:microsoft.com/office/officeart/2005/8/layout/process1"/>
    <dgm:cxn modelId="{94FB01B4-A6DD-4A83-BEF1-AFAAC3D43F5E}" type="presOf" srcId="{5DF15A81-6901-4F79-97CB-4E82FDF086F4}" destId="{D22493C8-82AB-4BFD-82A3-8AAF94E9794D}" srcOrd="1" destOrd="0" presId="urn:microsoft.com/office/officeart/2005/8/layout/process1"/>
    <dgm:cxn modelId="{D36BA6C1-E742-46CB-9C2E-87A6F0F0D9D5}" type="presOf" srcId="{523020A1-777E-4A84-8144-5C5B2C0AA108}" destId="{04A17C28-CB10-4629-A139-0EB019CAFD05}" srcOrd="0" destOrd="0" presId="urn:microsoft.com/office/officeart/2005/8/layout/process1"/>
    <dgm:cxn modelId="{816464D3-1F34-4552-86C8-8546269109DF}" srcId="{D2E42B8E-9911-495B-AB5B-DF286C0D0FAB}" destId="{6DA881F4-B29C-43FD-B80D-42185424475A}" srcOrd="0" destOrd="0" parTransId="{D6256161-DC6E-45FA-8F85-11CC261B3E71}" sibTransId="{A1AF8EBF-4A85-4876-8665-2A0279FA073D}"/>
    <dgm:cxn modelId="{96893FE4-88FF-4890-B111-E5C12CE5B776}" srcId="{D2E42B8E-9911-495B-AB5B-DF286C0D0FAB}" destId="{523020A1-777E-4A84-8144-5C5B2C0AA108}" srcOrd="1" destOrd="0" parTransId="{AF09F651-E32F-4A0B-9CA9-CCAF63D2353F}" sibTransId="{5DF15A81-6901-4F79-97CB-4E82FDF086F4}"/>
    <dgm:cxn modelId="{6CE6E1E6-B236-4B2D-B448-0DE580FA96A9}" type="presOf" srcId="{5DF15A81-6901-4F79-97CB-4E82FDF086F4}" destId="{38E19A94-DDE6-4394-835A-9A0E53C5F39E}" srcOrd="0" destOrd="0" presId="urn:microsoft.com/office/officeart/2005/8/layout/process1"/>
    <dgm:cxn modelId="{DE9A50BA-EC66-4AC3-B7EA-2812B8BFAD77}" type="presParOf" srcId="{AE35C087-3AE4-42B6-948A-27699B4E755A}" destId="{2478C832-98F2-48B9-AD70-5EBFB0BCC733}" srcOrd="0" destOrd="0" presId="urn:microsoft.com/office/officeart/2005/8/layout/process1"/>
    <dgm:cxn modelId="{56E068B4-5EDA-48EF-ACC5-DE9531CD8545}" type="presParOf" srcId="{AE35C087-3AE4-42B6-948A-27699B4E755A}" destId="{22DB9DFD-3ABC-4784-9312-CB508387F726}" srcOrd="1" destOrd="0" presId="urn:microsoft.com/office/officeart/2005/8/layout/process1"/>
    <dgm:cxn modelId="{72354485-1798-4414-9A9A-A122C2F1B74F}" type="presParOf" srcId="{22DB9DFD-3ABC-4784-9312-CB508387F726}" destId="{24771C49-BBA3-4691-B3B6-13A14C0F9995}" srcOrd="0" destOrd="0" presId="urn:microsoft.com/office/officeart/2005/8/layout/process1"/>
    <dgm:cxn modelId="{197C58EB-9893-4526-9382-126EA8EBC45C}" type="presParOf" srcId="{AE35C087-3AE4-42B6-948A-27699B4E755A}" destId="{04A17C28-CB10-4629-A139-0EB019CAFD05}" srcOrd="2" destOrd="0" presId="urn:microsoft.com/office/officeart/2005/8/layout/process1"/>
    <dgm:cxn modelId="{C8909B7B-683A-4756-B504-F80EF7485B94}" type="presParOf" srcId="{AE35C087-3AE4-42B6-948A-27699B4E755A}" destId="{38E19A94-DDE6-4394-835A-9A0E53C5F39E}" srcOrd="3" destOrd="0" presId="urn:microsoft.com/office/officeart/2005/8/layout/process1"/>
    <dgm:cxn modelId="{FCBD80A4-8908-40BF-894B-FD0AF2F42663}" type="presParOf" srcId="{38E19A94-DDE6-4394-835A-9A0E53C5F39E}" destId="{D22493C8-82AB-4BFD-82A3-8AAF94E9794D}" srcOrd="0" destOrd="0" presId="urn:microsoft.com/office/officeart/2005/8/layout/process1"/>
    <dgm:cxn modelId="{4B738364-5609-4F1B-ADDB-276C6F5F927E}" type="presParOf" srcId="{AE35C087-3AE4-42B6-948A-27699B4E755A}" destId="{FB021AB4-B315-4ECC-9131-DF4C92CC86C3}" srcOrd="4" destOrd="0" presId="urn:microsoft.com/office/officeart/2005/8/layout/process1"/>
    <dgm:cxn modelId="{75C8142D-1214-46DE-86B4-7570FB80CA9F}" type="presParOf" srcId="{AE35C087-3AE4-42B6-948A-27699B4E755A}" destId="{E86ABD74-6295-4647-AC8D-89994E24A288}" srcOrd="5" destOrd="0" presId="urn:microsoft.com/office/officeart/2005/8/layout/process1"/>
    <dgm:cxn modelId="{04FF48C3-197F-409B-B2BF-04B36D0324DB}" type="presParOf" srcId="{E86ABD74-6295-4647-AC8D-89994E24A288}" destId="{DA150395-3C84-48BF-ABA1-984A8E2BE25E}" srcOrd="0" destOrd="0" presId="urn:microsoft.com/office/officeart/2005/8/layout/process1"/>
    <dgm:cxn modelId="{D71BC7FC-FA9A-4FEE-9607-ACB38BD6A59F}" type="presParOf" srcId="{AE35C087-3AE4-42B6-948A-27699B4E755A}" destId="{D43266A5-42BD-4D22-8AB9-8F803F6012D7}" srcOrd="6" destOrd="0" presId="urn:microsoft.com/office/officeart/2005/8/layout/process1"/>
    <dgm:cxn modelId="{6E66BAA2-4A79-4143-97E1-1DBE0276E224}" type="presParOf" srcId="{AE35C087-3AE4-42B6-948A-27699B4E755A}" destId="{6FB2FBC9-598C-4607-8CDC-663C660FCE96}" srcOrd="7" destOrd="0" presId="urn:microsoft.com/office/officeart/2005/8/layout/process1"/>
    <dgm:cxn modelId="{573C7D7B-84FA-484C-AE20-47E0B0D3501E}" type="presParOf" srcId="{6FB2FBC9-598C-4607-8CDC-663C660FCE96}" destId="{97AD1690-1E56-4913-A7C9-E534062BECB3}" srcOrd="0" destOrd="0" presId="urn:microsoft.com/office/officeart/2005/8/layout/process1"/>
    <dgm:cxn modelId="{C36723CF-446C-48E5-B2AB-D268D0D0F7FF}" type="presParOf" srcId="{AE35C087-3AE4-42B6-948A-27699B4E755A}" destId="{F2196B0F-760E-4E7E-A9B8-5ACB08FE2FCA}"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0C9DF2-50C6-48F3-9155-3DBDA68BCE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DD5B39D4-5C74-4B5B-BC93-AF3C3A131727}">
      <dgm:prSet/>
      <dgm:spPr>
        <a:solidFill>
          <a:schemeClr val="accent3">
            <a:lumMod val="60000"/>
            <a:lumOff val="40000"/>
          </a:schemeClr>
        </a:solidFill>
      </dgm:spPr>
      <dgm:t>
        <a:bodyPr/>
        <a:lstStyle/>
        <a:p>
          <a:r>
            <a:rPr lang="tr-TR" dirty="0">
              <a:solidFill>
                <a:srgbClr val="333333"/>
              </a:solidFill>
              <a:latin typeface="Arial"/>
              <a:ea typeface="Arial"/>
              <a:cs typeface="Arial"/>
              <a:sym typeface="Arial"/>
            </a:rPr>
            <a:t>Veri seti hazırlanma sürecinde </a:t>
          </a:r>
          <a:r>
            <a:rPr lang="tr-TR" dirty="0">
              <a:solidFill>
                <a:srgbClr val="333333"/>
              </a:solidFill>
              <a:latin typeface="Arial"/>
              <a:ea typeface="Arial"/>
              <a:cs typeface="Arial"/>
              <a:sym typeface="Arial"/>
              <a:hlinkClick xmlns:r="http://schemas.openxmlformats.org/officeDocument/2006/relationships" r:id="rId1">
                <a:extLst>
                  <a:ext uri="{A12FA001-AC4F-418D-AE19-62706E023703}">
                    <ahyp:hlinkClr xmlns:ahyp="http://schemas.microsoft.com/office/drawing/2018/hyperlinkcolor" val="tx"/>
                  </a:ext>
                </a:extLst>
              </a:hlinkClick>
            </a:rPr>
            <a:t>https://www.sikayetvar.com/turkcell</a:t>
          </a:r>
          <a:r>
            <a:rPr lang="tr-TR" dirty="0">
              <a:solidFill>
                <a:srgbClr val="333333"/>
              </a:solidFill>
              <a:latin typeface="Arial"/>
              <a:ea typeface="Arial"/>
              <a:cs typeface="Arial"/>
              <a:sym typeface="Arial"/>
            </a:rPr>
            <a:t>  adresinden 15.07.2024 - 05.08.2024 tarihleri arasında elde edilen şikayet metinleri, metin içeriği ve başlığı olarak bir .</a:t>
          </a:r>
          <a:r>
            <a:rPr lang="tr-TR" dirty="0" err="1">
              <a:solidFill>
                <a:srgbClr val="333333"/>
              </a:solidFill>
              <a:latin typeface="Arial"/>
              <a:ea typeface="Arial"/>
              <a:cs typeface="Arial"/>
              <a:sym typeface="Arial"/>
            </a:rPr>
            <a:t>csv</a:t>
          </a:r>
          <a:r>
            <a:rPr lang="tr-TR" dirty="0">
              <a:solidFill>
                <a:srgbClr val="333333"/>
              </a:solidFill>
              <a:latin typeface="Arial"/>
              <a:ea typeface="Arial"/>
              <a:cs typeface="Arial"/>
              <a:sym typeface="Arial"/>
            </a:rPr>
            <a:t> dosyası üzerinde web </a:t>
          </a:r>
          <a:r>
            <a:rPr lang="tr-TR" dirty="0" err="1">
              <a:solidFill>
                <a:srgbClr val="333333"/>
              </a:solidFill>
              <a:latin typeface="Arial"/>
              <a:ea typeface="Arial"/>
              <a:cs typeface="Arial"/>
              <a:sym typeface="Arial"/>
            </a:rPr>
            <a:t>scrapping</a:t>
          </a:r>
          <a:r>
            <a:rPr lang="tr-TR" dirty="0">
              <a:solidFill>
                <a:srgbClr val="333333"/>
              </a:solidFill>
              <a:latin typeface="Arial"/>
              <a:ea typeface="Arial"/>
              <a:cs typeface="Arial"/>
              <a:sym typeface="Arial"/>
            </a:rPr>
            <a:t> yapılarak Chrome Driver, Web Driver ve </a:t>
          </a:r>
          <a:r>
            <a:rPr lang="tr-TR" dirty="0" err="1">
              <a:solidFill>
                <a:srgbClr val="333333"/>
              </a:solidFill>
              <a:latin typeface="Arial"/>
              <a:ea typeface="Arial"/>
              <a:cs typeface="Arial"/>
              <a:sym typeface="Arial"/>
            </a:rPr>
            <a:t>Selenium</a:t>
          </a:r>
          <a:r>
            <a:rPr lang="tr-TR" dirty="0">
              <a:solidFill>
                <a:srgbClr val="333333"/>
              </a:solidFill>
              <a:latin typeface="Arial"/>
              <a:ea typeface="Arial"/>
              <a:cs typeface="Arial"/>
              <a:sym typeface="Arial"/>
            </a:rPr>
            <a:t> gibi teknolojiler kullanılarak HTML </a:t>
          </a:r>
          <a:r>
            <a:rPr lang="tr-TR" dirty="0" err="1">
              <a:solidFill>
                <a:srgbClr val="333333"/>
              </a:solidFill>
              <a:latin typeface="Arial"/>
              <a:ea typeface="Arial"/>
              <a:cs typeface="Arial"/>
              <a:sym typeface="Arial"/>
            </a:rPr>
            <a:t>parser</a:t>
          </a:r>
          <a:r>
            <a:rPr lang="tr-TR" dirty="0">
              <a:solidFill>
                <a:srgbClr val="333333"/>
              </a:solidFill>
              <a:latin typeface="Arial"/>
              <a:ea typeface="Arial"/>
              <a:cs typeface="Arial"/>
              <a:sym typeface="Arial"/>
            </a:rPr>
            <a:t> yöntemi de kullanılarak, elde edilmiştir. Aynı şekilde, </a:t>
          </a:r>
          <a:r>
            <a:rPr lang="tr-TR" dirty="0">
              <a:solidFill>
                <a:srgbClr val="333333"/>
              </a:solidFill>
              <a:latin typeface="Arial"/>
              <a:ea typeface="Arial"/>
              <a:cs typeface="Arial"/>
              <a:sym typeface="Arial"/>
              <a:hlinkClick xmlns:r="http://schemas.openxmlformats.org/officeDocument/2006/relationships" r:id="rId2">
                <a:extLst>
                  <a:ext uri="{A12FA001-AC4F-418D-AE19-62706E023703}">
                    <ahyp:hlinkClr xmlns:ahyp="http://schemas.microsoft.com/office/drawing/2018/hyperlinkcolor" val="tx"/>
                  </a:ext>
                </a:extLst>
              </a:hlinkClick>
            </a:rPr>
            <a:t>https://www.sikayetvar.com/turkcell?resolved=true</a:t>
          </a:r>
          <a:br>
            <a:rPr lang="tr-TR" dirty="0">
              <a:solidFill>
                <a:srgbClr val="333333"/>
              </a:solidFill>
              <a:latin typeface="Arial"/>
              <a:ea typeface="Arial"/>
              <a:cs typeface="Arial"/>
              <a:sym typeface="Arial"/>
            </a:rPr>
          </a:br>
          <a:r>
            <a:rPr lang="tr-TR" dirty="0">
              <a:solidFill>
                <a:srgbClr val="333333"/>
              </a:solidFill>
              <a:latin typeface="Arial"/>
              <a:ea typeface="Arial"/>
              <a:cs typeface="Arial"/>
              <a:sym typeface="Arial"/>
            </a:rPr>
            <a:t>adresinden aynı tarihler içerisinde elde edilen teşekkür mesajları da aynı yöntemlerle elde edilmiştir. </a:t>
          </a:r>
          <a:endParaRPr lang="tr-TR" dirty="0">
            <a:solidFill>
              <a:srgbClr val="333333"/>
            </a:solidFill>
          </a:endParaRPr>
        </a:p>
      </dgm:t>
    </dgm:pt>
    <dgm:pt modelId="{11BD7A96-3874-4D56-9839-09FF5C30266C}" type="parTrans" cxnId="{27F4BD2C-94BC-4772-B4CE-35EBC777D2B2}">
      <dgm:prSet/>
      <dgm:spPr/>
      <dgm:t>
        <a:bodyPr/>
        <a:lstStyle/>
        <a:p>
          <a:endParaRPr lang="tr-TR"/>
        </a:p>
      </dgm:t>
    </dgm:pt>
    <dgm:pt modelId="{9CC6CEB1-78A9-4F99-83B6-8BACA5541D99}" type="sibTrans" cxnId="{27F4BD2C-94BC-4772-B4CE-35EBC777D2B2}">
      <dgm:prSet/>
      <dgm:spPr/>
      <dgm:t>
        <a:bodyPr/>
        <a:lstStyle/>
        <a:p>
          <a:endParaRPr lang="tr-TR"/>
        </a:p>
      </dgm:t>
    </dgm:pt>
    <dgm:pt modelId="{B1145F9A-A6EC-42CB-9B47-6C291FA8CC5C}">
      <dgm:prSet/>
      <dgm:spPr>
        <a:solidFill>
          <a:schemeClr val="accent3">
            <a:lumMod val="60000"/>
            <a:lumOff val="40000"/>
          </a:schemeClr>
        </a:solidFill>
      </dgm:spPr>
      <dgm:t>
        <a:bodyPr/>
        <a:lstStyle/>
        <a:p>
          <a:r>
            <a:rPr lang="tr-TR" dirty="0">
              <a:solidFill>
                <a:srgbClr val="333333"/>
              </a:solidFill>
              <a:latin typeface="Arial"/>
              <a:ea typeface="Arial"/>
              <a:cs typeface="Arial"/>
              <a:sym typeface="Arial"/>
            </a:rPr>
            <a:t>Elimizde iki ayrı biri şikayet biri de teşekkür mesajları olacak şekilde iki veri seti oluşturulmuş ve koda entegrasyonu sırasında bu iki veri seti karıştırılarak birleştirilmiş, duygu analizi sırasında oluşan sınıflandırma raporunda bulunan ağırlıklı doğruluk oranının arttırılması kapsamında iki veri setinden de doğruluk oranını arttıracak yüzdelerde örneklem alınmıştır. İlgili kodlar, </a:t>
          </a:r>
          <a:r>
            <a:rPr lang="tr-TR" dirty="0" err="1">
              <a:solidFill>
                <a:srgbClr val="333333"/>
              </a:solidFill>
              <a:latin typeface="Arial"/>
              <a:ea typeface="Arial"/>
              <a:cs typeface="Arial"/>
              <a:sym typeface="Arial"/>
            </a:rPr>
            <a:t>Github</a:t>
          </a:r>
          <a:r>
            <a:rPr lang="tr-TR" dirty="0">
              <a:solidFill>
                <a:srgbClr val="333333"/>
              </a:solidFill>
              <a:latin typeface="Arial"/>
              <a:ea typeface="Arial"/>
              <a:cs typeface="Arial"/>
              <a:sym typeface="Arial"/>
            </a:rPr>
            <a:t> hesabına eklenmiştir.</a:t>
          </a:r>
          <a:endParaRPr lang="en-US" dirty="0">
            <a:solidFill>
              <a:srgbClr val="333333"/>
            </a:solidFill>
            <a:latin typeface="Arial"/>
            <a:ea typeface="Arial"/>
            <a:cs typeface="Arial"/>
            <a:sym typeface="Arial"/>
          </a:endParaRPr>
        </a:p>
      </dgm:t>
    </dgm:pt>
    <dgm:pt modelId="{4831C860-312C-44DD-9AA3-56C3F10599B5}" type="parTrans" cxnId="{149D5308-51E3-4F7C-A941-615C950B7839}">
      <dgm:prSet/>
      <dgm:spPr/>
      <dgm:t>
        <a:bodyPr/>
        <a:lstStyle/>
        <a:p>
          <a:endParaRPr lang="tr-TR"/>
        </a:p>
      </dgm:t>
    </dgm:pt>
    <dgm:pt modelId="{85ADF827-8E3A-48E7-88E6-771286E87054}" type="sibTrans" cxnId="{149D5308-51E3-4F7C-A941-615C950B7839}">
      <dgm:prSet/>
      <dgm:spPr/>
      <dgm:t>
        <a:bodyPr/>
        <a:lstStyle/>
        <a:p>
          <a:endParaRPr lang="tr-TR"/>
        </a:p>
      </dgm:t>
    </dgm:pt>
    <dgm:pt modelId="{45242107-289A-4A9B-81AC-169C985FEFB3}" type="pres">
      <dgm:prSet presAssocID="{370C9DF2-50C6-48F3-9155-3DBDA68BCE92}" presName="linear" presStyleCnt="0">
        <dgm:presLayoutVars>
          <dgm:animLvl val="lvl"/>
          <dgm:resizeHandles val="exact"/>
        </dgm:presLayoutVars>
      </dgm:prSet>
      <dgm:spPr/>
    </dgm:pt>
    <dgm:pt modelId="{548B5EBF-0A8B-4804-87F9-2A3CD438AC9F}" type="pres">
      <dgm:prSet presAssocID="{DD5B39D4-5C74-4B5B-BC93-AF3C3A131727}" presName="parentText" presStyleLbl="node1" presStyleIdx="0" presStyleCnt="2">
        <dgm:presLayoutVars>
          <dgm:chMax val="0"/>
          <dgm:bulletEnabled val="1"/>
        </dgm:presLayoutVars>
      </dgm:prSet>
      <dgm:spPr/>
    </dgm:pt>
    <dgm:pt modelId="{D15AD587-67EE-4078-91F6-54A1EB4B4EF3}" type="pres">
      <dgm:prSet presAssocID="{9CC6CEB1-78A9-4F99-83B6-8BACA5541D99}" presName="spacer" presStyleCnt="0"/>
      <dgm:spPr/>
    </dgm:pt>
    <dgm:pt modelId="{A4284260-A6D2-4901-BCBE-C2DD3E9790F8}" type="pres">
      <dgm:prSet presAssocID="{B1145F9A-A6EC-42CB-9B47-6C291FA8CC5C}" presName="parentText" presStyleLbl="node1" presStyleIdx="1" presStyleCnt="2">
        <dgm:presLayoutVars>
          <dgm:chMax val="0"/>
          <dgm:bulletEnabled val="1"/>
        </dgm:presLayoutVars>
      </dgm:prSet>
      <dgm:spPr/>
    </dgm:pt>
  </dgm:ptLst>
  <dgm:cxnLst>
    <dgm:cxn modelId="{149D5308-51E3-4F7C-A941-615C950B7839}" srcId="{370C9DF2-50C6-48F3-9155-3DBDA68BCE92}" destId="{B1145F9A-A6EC-42CB-9B47-6C291FA8CC5C}" srcOrd="1" destOrd="0" parTransId="{4831C860-312C-44DD-9AA3-56C3F10599B5}" sibTransId="{85ADF827-8E3A-48E7-88E6-771286E87054}"/>
    <dgm:cxn modelId="{F83B8F27-0D42-4975-AE3F-00D5ABEAFCA7}" type="presOf" srcId="{DD5B39D4-5C74-4B5B-BC93-AF3C3A131727}" destId="{548B5EBF-0A8B-4804-87F9-2A3CD438AC9F}" srcOrd="0" destOrd="0" presId="urn:microsoft.com/office/officeart/2005/8/layout/vList2"/>
    <dgm:cxn modelId="{27F4BD2C-94BC-4772-B4CE-35EBC777D2B2}" srcId="{370C9DF2-50C6-48F3-9155-3DBDA68BCE92}" destId="{DD5B39D4-5C74-4B5B-BC93-AF3C3A131727}" srcOrd="0" destOrd="0" parTransId="{11BD7A96-3874-4D56-9839-09FF5C30266C}" sibTransId="{9CC6CEB1-78A9-4F99-83B6-8BACA5541D99}"/>
    <dgm:cxn modelId="{C114A6BE-7BB0-4222-8EF3-DAFB87BE45D7}" type="presOf" srcId="{B1145F9A-A6EC-42CB-9B47-6C291FA8CC5C}" destId="{A4284260-A6D2-4901-BCBE-C2DD3E9790F8}" srcOrd="0" destOrd="0" presId="urn:microsoft.com/office/officeart/2005/8/layout/vList2"/>
    <dgm:cxn modelId="{3B6794E7-5B96-44D1-A8F4-1A27AC412463}" type="presOf" srcId="{370C9DF2-50C6-48F3-9155-3DBDA68BCE92}" destId="{45242107-289A-4A9B-81AC-169C985FEFB3}" srcOrd="0" destOrd="0" presId="urn:microsoft.com/office/officeart/2005/8/layout/vList2"/>
    <dgm:cxn modelId="{D6DA6A90-D9A4-43CA-874E-72108F40C880}" type="presParOf" srcId="{45242107-289A-4A9B-81AC-169C985FEFB3}" destId="{548B5EBF-0A8B-4804-87F9-2A3CD438AC9F}" srcOrd="0" destOrd="0" presId="urn:microsoft.com/office/officeart/2005/8/layout/vList2"/>
    <dgm:cxn modelId="{EDD98D9F-2C4C-462E-B2D5-410D3393ED07}" type="presParOf" srcId="{45242107-289A-4A9B-81AC-169C985FEFB3}" destId="{D15AD587-67EE-4078-91F6-54A1EB4B4EF3}" srcOrd="1" destOrd="0" presId="urn:microsoft.com/office/officeart/2005/8/layout/vList2"/>
    <dgm:cxn modelId="{94AD55C1-FEB5-448B-A0B3-D2D9ED3226ED}" type="presParOf" srcId="{45242107-289A-4A9B-81AC-169C985FEFB3}" destId="{A4284260-A6D2-4901-BCBE-C2DD3E9790F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953160-3E90-4AE0-AE52-2AADEB8C82E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tr-TR"/>
        </a:p>
      </dgm:t>
    </dgm:pt>
    <dgm:pt modelId="{A6B561A4-052C-45C4-B025-89655E2D60ED}">
      <dgm:prSet phldrT="[Metin]" custT="1"/>
      <dgm:spPr>
        <a:solidFill>
          <a:schemeClr val="accent6">
            <a:lumMod val="60000"/>
            <a:lumOff val="40000"/>
          </a:schemeClr>
        </a:solidFill>
      </dgm:spPr>
      <dgm:t>
        <a:bodyPr/>
        <a:lstStyle/>
        <a:p>
          <a:pPr algn="just"/>
          <a:r>
            <a:rPr lang="tr-TR" sz="1800" dirty="0">
              <a:solidFill>
                <a:srgbClr val="333333"/>
              </a:solidFill>
              <a:latin typeface="Arial"/>
              <a:ea typeface="Arial"/>
              <a:cs typeface="Arial"/>
              <a:sym typeface="Arial"/>
            </a:rPr>
            <a:t>BERTurk-128k-cased </a:t>
          </a:r>
          <a:r>
            <a:rPr lang="tr-TR" sz="1800" dirty="0" err="1">
              <a:solidFill>
                <a:srgbClr val="333333"/>
              </a:solidFill>
              <a:latin typeface="Arial"/>
              <a:ea typeface="Arial"/>
              <a:cs typeface="Arial"/>
              <a:sym typeface="Arial"/>
            </a:rPr>
            <a:t>Transformer</a:t>
          </a:r>
          <a:r>
            <a:rPr lang="tr-TR" sz="1800" dirty="0">
              <a:solidFill>
                <a:srgbClr val="333333"/>
              </a:solidFill>
              <a:latin typeface="Arial"/>
              <a:ea typeface="Arial"/>
              <a:cs typeface="Arial"/>
              <a:sym typeface="Arial"/>
            </a:rPr>
            <a:t> modelini </a:t>
          </a:r>
          <a:r>
            <a:rPr lang="tr-TR" sz="1800" dirty="0" err="1">
              <a:solidFill>
                <a:srgbClr val="333333"/>
              </a:solidFill>
              <a:latin typeface="Arial"/>
              <a:ea typeface="Arial"/>
              <a:cs typeface="Arial"/>
              <a:sym typeface="Arial"/>
            </a:rPr>
            <a:t>tokenizasyon</a:t>
          </a:r>
          <a:r>
            <a:rPr lang="tr-TR" sz="1800" dirty="0">
              <a:solidFill>
                <a:srgbClr val="333333"/>
              </a:solidFill>
              <a:latin typeface="Arial"/>
              <a:ea typeface="Arial"/>
              <a:cs typeface="Arial"/>
              <a:sym typeface="Arial"/>
            </a:rPr>
            <a:t> işlemi ve duygu analizine yardımcı olması için kullanılırken, Zeyrek modelinde bulunan morfoloji analizörü kullanılarak köke indirgeme/kökünü çıkartma(</a:t>
          </a:r>
          <a:r>
            <a:rPr lang="tr-TR" sz="1800" dirty="0" err="1">
              <a:solidFill>
                <a:srgbClr val="333333"/>
              </a:solidFill>
              <a:latin typeface="Arial"/>
              <a:ea typeface="Arial"/>
              <a:cs typeface="Arial"/>
              <a:sym typeface="Arial"/>
            </a:rPr>
            <a:t>lemminization</a:t>
          </a:r>
          <a:r>
            <a:rPr lang="tr-TR" sz="1800" dirty="0">
              <a:solidFill>
                <a:srgbClr val="333333"/>
              </a:solidFill>
              <a:latin typeface="Arial"/>
              <a:ea typeface="Arial"/>
              <a:cs typeface="Arial"/>
              <a:sym typeface="Arial"/>
            </a:rPr>
            <a:t> ve </a:t>
          </a:r>
          <a:r>
            <a:rPr lang="tr-TR" sz="1800" dirty="0" err="1">
              <a:solidFill>
                <a:srgbClr val="333333"/>
              </a:solidFill>
              <a:latin typeface="Arial"/>
              <a:ea typeface="Arial"/>
              <a:cs typeface="Arial"/>
              <a:sym typeface="Arial"/>
            </a:rPr>
            <a:t>stemming</a:t>
          </a:r>
          <a:r>
            <a:rPr lang="tr-TR" sz="1800" dirty="0">
              <a:solidFill>
                <a:srgbClr val="333333"/>
              </a:solidFill>
              <a:latin typeface="Arial"/>
              <a:ea typeface="Arial"/>
              <a:cs typeface="Arial"/>
              <a:sym typeface="Arial"/>
            </a:rPr>
            <a:t>) yöntemleri gerçekleştirilmiştir.</a:t>
          </a:r>
          <a:endParaRPr lang="tr-TR" sz="1800" dirty="0">
            <a:solidFill>
              <a:srgbClr val="333333"/>
            </a:solidFill>
          </a:endParaRPr>
        </a:p>
      </dgm:t>
    </dgm:pt>
    <dgm:pt modelId="{184E27D3-25A4-4321-96DD-CA7F14BE7497}" type="parTrans" cxnId="{57123ADC-1FD1-408D-9263-A88BCD20924E}">
      <dgm:prSet/>
      <dgm:spPr/>
      <dgm:t>
        <a:bodyPr/>
        <a:lstStyle/>
        <a:p>
          <a:endParaRPr lang="tr-TR"/>
        </a:p>
      </dgm:t>
    </dgm:pt>
    <dgm:pt modelId="{2ABDBA24-B501-4A70-96AC-5E9D69E17264}" type="sibTrans" cxnId="{57123ADC-1FD1-408D-9263-A88BCD20924E}">
      <dgm:prSet/>
      <dgm:spPr/>
      <dgm:t>
        <a:bodyPr/>
        <a:lstStyle/>
        <a:p>
          <a:endParaRPr lang="tr-TR"/>
        </a:p>
      </dgm:t>
    </dgm:pt>
    <dgm:pt modelId="{786D8193-EB85-4C7E-BE6D-3067AEF82A3B}">
      <dgm:prSet phldrT="[Metin]" custT="1"/>
      <dgm:spPr>
        <a:solidFill>
          <a:schemeClr val="accent6">
            <a:lumMod val="60000"/>
            <a:lumOff val="40000"/>
          </a:schemeClr>
        </a:solidFill>
      </dgm:spPr>
      <dgm:t>
        <a:bodyPr/>
        <a:lstStyle/>
        <a:p>
          <a:pPr algn="just"/>
          <a:r>
            <a:rPr lang="tr-TR" sz="1800" dirty="0">
              <a:solidFill>
                <a:srgbClr val="333333"/>
              </a:solidFill>
              <a:latin typeface="Arial"/>
              <a:ea typeface="Arial"/>
              <a:cs typeface="Arial"/>
              <a:sym typeface="Arial"/>
            </a:rPr>
            <a:t>Ön işleme sürecinde </a:t>
          </a:r>
          <a:r>
            <a:rPr lang="tr-TR" sz="1800" dirty="0" err="1">
              <a:solidFill>
                <a:srgbClr val="333333"/>
              </a:solidFill>
              <a:latin typeface="Arial"/>
              <a:ea typeface="Arial"/>
              <a:cs typeface="Arial"/>
              <a:sym typeface="Arial"/>
            </a:rPr>
            <a:t>stopwords</a:t>
          </a:r>
          <a:r>
            <a:rPr lang="tr-TR" sz="1800" dirty="0">
              <a:solidFill>
                <a:srgbClr val="333333"/>
              </a:solidFill>
              <a:latin typeface="Arial"/>
              <a:ea typeface="Arial"/>
              <a:cs typeface="Arial"/>
              <a:sym typeface="Arial"/>
            </a:rPr>
            <a:t>(durdurma sözcüklerinin) belirtilmesi, noktalama işaretlerinin ve özel karakterlerin kaldırılması, bulunan sayıların karışıklık yaratmaması adına NUM olarak isimlendirilmesi, bazı spesifik eklerin kaldırılması veya değiştirilmesi noktasında NLTK kütüphanesi ve Python kullanılarak geliştirilme yapılmıştır.</a:t>
          </a:r>
          <a:endParaRPr lang="tr-TR" sz="1800" dirty="0">
            <a:solidFill>
              <a:srgbClr val="333333"/>
            </a:solidFill>
          </a:endParaRPr>
        </a:p>
      </dgm:t>
    </dgm:pt>
    <dgm:pt modelId="{16BF9BF3-1B3A-4A10-BFC9-096D6114D29F}" type="parTrans" cxnId="{831AAD44-66AF-4905-81B6-3CCE161BC9A7}">
      <dgm:prSet/>
      <dgm:spPr/>
      <dgm:t>
        <a:bodyPr/>
        <a:lstStyle/>
        <a:p>
          <a:endParaRPr lang="tr-TR"/>
        </a:p>
      </dgm:t>
    </dgm:pt>
    <dgm:pt modelId="{D6307C74-E80B-443B-8EF2-134B801A3024}" type="sibTrans" cxnId="{831AAD44-66AF-4905-81B6-3CCE161BC9A7}">
      <dgm:prSet/>
      <dgm:spPr/>
      <dgm:t>
        <a:bodyPr/>
        <a:lstStyle/>
        <a:p>
          <a:endParaRPr lang="tr-TR"/>
        </a:p>
      </dgm:t>
    </dgm:pt>
    <dgm:pt modelId="{95B904E8-16BB-40E7-A196-1EE8CD900739}">
      <dgm:prSet phldrT="[Metin]" custT="1"/>
      <dgm:spPr>
        <a:solidFill>
          <a:schemeClr val="accent6">
            <a:lumMod val="60000"/>
            <a:lumOff val="40000"/>
          </a:schemeClr>
        </a:solidFill>
      </dgm:spPr>
      <dgm:t>
        <a:bodyPr/>
        <a:lstStyle/>
        <a:p>
          <a:pPr algn="just"/>
          <a:r>
            <a:rPr lang="tr-TR" sz="1800" dirty="0" err="1">
              <a:solidFill>
                <a:srgbClr val="333333"/>
              </a:solidFill>
              <a:latin typeface="Arial"/>
              <a:ea typeface="Arial"/>
              <a:cs typeface="Arial"/>
              <a:sym typeface="Arial"/>
            </a:rPr>
            <a:t>Pytorch</a:t>
          </a:r>
          <a:r>
            <a:rPr lang="tr-TR" sz="1800" dirty="0">
              <a:solidFill>
                <a:srgbClr val="333333"/>
              </a:solidFill>
              <a:latin typeface="Arial"/>
              <a:ea typeface="Arial"/>
              <a:cs typeface="Arial"/>
              <a:sym typeface="Arial"/>
            </a:rPr>
            <a:t> kullanılarak </a:t>
          </a:r>
          <a:r>
            <a:rPr lang="tr-TR" sz="1800" dirty="0" err="1">
              <a:solidFill>
                <a:srgbClr val="333333"/>
              </a:solidFill>
              <a:latin typeface="Arial"/>
              <a:ea typeface="Arial"/>
              <a:cs typeface="Arial"/>
              <a:sym typeface="Arial"/>
            </a:rPr>
            <a:t>tokenizasyon</a:t>
          </a:r>
          <a:r>
            <a:rPr lang="tr-TR" sz="1800" dirty="0">
              <a:solidFill>
                <a:srgbClr val="333333"/>
              </a:solidFill>
              <a:latin typeface="Arial"/>
              <a:ea typeface="Arial"/>
              <a:cs typeface="Arial"/>
              <a:sym typeface="Arial"/>
            </a:rPr>
            <a:t> işlemine katkıda bulunulmuş, CBOW(</a:t>
          </a:r>
          <a:r>
            <a:rPr lang="tr-TR" sz="1800" dirty="0" err="1">
              <a:solidFill>
                <a:srgbClr val="333333"/>
              </a:solidFill>
              <a:latin typeface="Arial"/>
              <a:ea typeface="Arial"/>
              <a:cs typeface="Arial"/>
              <a:sym typeface="Arial"/>
            </a:rPr>
            <a:t>Continuous</a:t>
          </a:r>
          <a:r>
            <a:rPr lang="tr-TR" sz="1800" dirty="0">
              <a:solidFill>
                <a:srgbClr val="333333"/>
              </a:solidFill>
              <a:latin typeface="Arial"/>
              <a:ea typeface="Arial"/>
              <a:cs typeface="Arial"/>
              <a:sym typeface="Arial"/>
            </a:rPr>
            <a:t> </a:t>
          </a:r>
          <a:r>
            <a:rPr lang="tr-TR" sz="1800" dirty="0" err="1">
              <a:solidFill>
                <a:srgbClr val="333333"/>
              </a:solidFill>
              <a:latin typeface="Arial"/>
              <a:ea typeface="Arial"/>
              <a:cs typeface="Arial"/>
              <a:sym typeface="Arial"/>
            </a:rPr>
            <a:t>Bag</a:t>
          </a:r>
          <a:r>
            <a:rPr lang="tr-TR" sz="1800" dirty="0">
              <a:solidFill>
                <a:srgbClr val="333333"/>
              </a:solidFill>
              <a:latin typeface="Arial"/>
              <a:ea typeface="Arial"/>
              <a:cs typeface="Arial"/>
              <a:sym typeface="Arial"/>
            </a:rPr>
            <a:t> of </a:t>
          </a:r>
          <a:r>
            <a:rPr lang="tr-TR" sz="1800" dirty="0" err="1">
              <a:solidFill>
                <a:srgbClr val="333333"/>
              </a:solidFill>
              <a:latin typeface="Arial"/>
              <a:ea typeface="Arial"/>
              <a:cs typeface="Arial"/>
              <a:sym typeface="Arial"/>
            </a:rPr>
            <a:t>Words</a:t>
          </a:r>
          <a:r>
            <a:rPr lang="tr-TR" sz="1800" dirty="0">
              <a:solidFill>
                <a:srgbClr val="333333"/>
              </a:solidFill>
              <a:latin typeface="Arial"/>
              <a:ea typeface="Arial"/>
              <a:cs typeface="Arial"/>
              <a:sym typeface="Arial"/>
            </a:rPr>
            <a:t>) yani Devamlı Kelime Torbası yöntemi kullanılarak </a:t>
          </a:r>
          <a:r>
            <a:rPr lang="tr-TR" sz="1800" dirty="0" err="1">
              <a:solidFill>
                <a:srgbClr val="333333"/>
              </a:solidFill>
              <a:latin typeface="Arial"/>
              <a:ea typeface="Arial"/>
              <a:cs typeface="Arial"/>
              <a:sym typeface="Arial"/>
            </a:rPr>
            <a:t>tokenize</a:t>
          </a:r>
          <a:r>
            <a:rPr lang="tr-TR" sz="1800" dirty="0">
              <a:solidFill>
                <a:srgbClr val="333333"/>
              </a:solidFill>
              <a:latin typeface="Arial"/>
              <a:ea typeface="Arial"/>
              <a:cs typeface="Arial"/>
              <a:sym typeface="Arial"/>
            </a:rPr>
            <a:t> edilmiş veriler üzerindeki anlam bağlantılarının daha iyi yakalanması hedeflenmiştir. Ön işleme sürecinde küçük harfe indirgeme yöntemi denenmiş olsa da kaldırılmıştır, çünkü varlık tanıması noktasında sıkıntılar çıkartmaktadır.</a:t>
          </a:r>
          <a:endParaRPr lang="tr-TR" sz="1800" dirty="0">
            <a:solidFill>
              <a:srgbClr val="333333"/>
            </a:solidFill>
          </a:endParaRPr>
        </a:p>
      </dgm:t>
    </dgm:pt>
    <dgm:pt modelId="{5F278C52-DF9F-4098-AE28-1F4A35740171}" type="parTrans" cxnId="{6A845BEE-1910-4943-BC70-FA0DAB705F28}">
      <dgm:prSet/>
      <dgm:spPr/>
      <dgm:t>
        <a:bodyPr/>
        <a:lstStyle/>
        <a:p>
          <a:endParaRPr lang="tr-TR"/>
        </a:p>
      </dgm:t>
    </dgm:pt>
    <dgm:pt modelId="{1187D3E6-4965-4D58-B54E-616CAD1A4828}" type="sibTrans" cxnId="{6A845BEE-1910-4943-BC70-FA0DAB705F28}">
      <dgm:prSet/>
      <dgm:spPr/>
      <dgm:t>
        <a:bodyPr/>
        <a:lstStyle/>
        <a:p>
          <a:endParaRPr lang="tr-TR"/>
        </a:p>
      </dgm:t>
    </dgm:pt>
    <dgm:pt modelId="{E3BE110C-ABB8-49F6-958F-4B16B07B2788}">
      <dgm:prSet phldrT="[Metin]" custT="1"/>
      <dgm:spPr>
        <a:solidFill>
          <a:schemeClr val="accent6">
            <a:lumMod val="60000"/>
            <a:lumOff val="40000"/>
          </a:schemeClr>
        </a:solidFill>
      </dgm:spPr>
      <dgm:t>
        <a:bodyPr/>
        <a:lstStyle/>
        <a:p>
          <a:pPr algn="just"/>
          <a:r>
            <a:rPr lang="tr-TR" sz="1800" dirty="0">
              <a:solidFill>
                <a:srgbClr val="333333"/>
              </a:solidFill>
              <a:latin typeface="Arial"/>
              <a:ea typeface="Arial"/>
              <a:cs typeface="Arial"/>
              <a:sym typeface="Arial"/>
            </a:rPr>
            <a:t>Web servis oluşumu ve çalıştırılması için de </a:t>
          </a:r>
          <a:r>
            <a:rPr lang="tr-TR" sz="1800" dirty="0" err="1">
              <a:solidFill>
                <a:srgbClr val="333333"/>
              </a:solidFill>
              <a:latin typeface="Arial"/>
              <a:ea typeface="Arial"/>
              <a:cs typeface="Arial"/>
              <a:sym typeface="Arial"/>
            </a:rPr>
            <a:t>FastAPI</a:t>
          </a:r>
          <a:r>
            <a:rPr lang="tr-TR" sz="1800" dirty="0">
              <a:solidFill>
                <a:srgbClr val="333333"/>
              </a:solidFill>
              <a:latin typeface="Arial"/>
              <a:ea typeface="Arial"/>
              <a:cs typeface="Arial"/>
              <a:sym typeface="Arial"/>
            </a:rPr>
            <a:t> </a:t>
          </a:r>
          <a:r>
            <a:rPr lang="tr-TR" sz="1800" dirty="0" err="1">
              <a:solidFill>
                <a:srgbClr val="333333"/>
              </a:solidFill>
              <a:latin typeface="Arial"/>
              <a:ea typeface="Arial"/>
              <a:cs typeface="Arial"/>
              <a:sym typeface="Arial"/>
            </a:rPr>
            <a:t>framework</a:t>
          </a:r>
          <a:r>
            <a:rPr lang="tr-TR" sz="1800" dirty="0">
              <a:solidFill>
                <a:srgbClr val="333333"/>
              </a:solidFill>
              <a:latin typeface="Arial"/>
              <a:ea typeface="Arial"/>
              <a:cs typeface="Arial"/>
              <a:sym typeface="Arial"/>
            </a:rPr>
            <a:t> ve </a:t>
          </a:r>
          <a:r>
            <a:rPr lang="tr-TR" sz="1800" dirty="0" err="1">
              <a:solidFill>
                <a:srgbClr val="333333"/>
              </a:solidFill>
              <a:latin typeface="Arial"/>
              <a:ea typeface="Arial"/>
              <a:cs typeface="Arial"/>
              <a:sym typeface="Arial"/>
            </a:rPr>
            <a:t>uvicorn</a:t>
          </a:r>
          <a:r>
            <a:rPr lang="tr-TR" sz="1800" dirty="0">
              <a:solidFill>
                <a:srgbClr val="333333"/>
              </a:solidFill>
              <a:latin typeface="Arial"/>
              <a:ea typeface="Arial"/>
              <a:cs typeface="Arial"/>
              <a:sym typeface="Arial"/>
            </a:rPr>
            <a:t> kullanılmıştır.</a:t>
          </a:r>
          <a:endParaRPr lang="tr-TR" sz="1800" dirty="0">
            <a:solidFill>
              <a:srgbClr val="333333"/>
            </a:solidFill>
          </a:endParaRPr>
        </a:p>
      </dgm:t>
    </dgm:pt>
    <dgm:pt modelId="{A7D69130-ADF2-4F41-85D3-4DEE5465581A}" type="parTrans" cxnId="{D89DF69D-D967-4A16-9D17-B234F1ED2123}">
      <dgm:prSet/>
      <dgm:spPr/>
      <dgm:t>
        <a:bodyPr/>
        <a:lstStyle/>
        <a:p>
          <a:endParaRPr lang="tr-TR"/>
        </a:p>
      </dgm:t>
    </dgm:pt>
    <dgm:pt modelId="{E4436DFF-287A-4CB9-86EA-8D465D58FF4B}" type="sibTrans" cxnId="{D89DF69D-D967-4A16-9D17-B234F1ED2123}">
      <dgm:prSet/>
      <dgm:spPr/>
      <dgm:t>
        <a:bodyPr/>
        <a:lstStyle/>
        <a:p>
          <a:endParaRPr lang="tr-TR"/>
        </a:p>
      </dgm:t>
    </dgm:pt>
    <dgm:pt modelId="{019E3D66-BF85-49E4-B766-610F08F3A513}">
      <dgm:prSet phldrT="[Metin]" custT="1"/>
      <dgm:spPr>
        <a:solidFill>
          <a:schemeClr val="accent6">
            <a:lumMod val="60000"/>
            <a:lumOff val="40000"/>
          </a:schemeClr>
        </a:solidFill>
      </dgm:spPr>
      <dgm:t>
        <a:bodyPr/>
        <a:lstStyle/>
        <a:p>
          <a:pPr algn="just"/>
          <a:r>
            <a:rPr lang="tr-TR" sz="1800" dirty="0">
              <a:solidFill>
                <a:srgbClr val="333333"/>
              </a:solidFill>
              <a:latin typeface="Arial"/>
              <a:ea typeface="Arial"/>
              <a:cs typeface="Arial"/>
              <a:sym typeface="Arial"/>
            </a:rPr>
            <a:t>Duygu Analizi(</a:t>
          </a:r>
          <a:r>
            <a:rPr lang="tr-TR" sz="1800" dirty="0" err="1">
              <a:solidFill>
                <a:srgbClr val="333333"/>
              </a:solidFill>
              <a:latin typeface="Arial"/>
              <a:ea typeface="Arial"/>
              <a:cs typeface="Arial"/>
              <a:sym typeface="Arial"/>
            </a:rPr>
            <a:t>Sentiment</a:t>
          </a:r>
          <a:r>
            <a:rPr lang="tr-TR" sz="1800" dirty="0">
              <a:solidFill>
                <a:srgbClr val="333333"/>
              </a:solidFill>
              <a:latin typeface="Arial"/>
              <a:ea typeface="Arial"/>
              <a:cs typeface="Arial"/>
              <a:sym typeface="Arial"/>
            </a:rPr>
            <a:t> Analizi) yapılırken </a:t>
          </a:r>
          <a:r>
            <a:rPr lang="tr-TR" sz="1800" dirty="0" err="1">
              <a:solidFill>
                <a:srgbClr val="333333"/>
              </a:solidFill>
              <a:latin typeface="Arial"/>
              <a:ea typeface="Arial"/>
              <a:cs typeface="Arial"/>
              <a:sym typeface="Arial"/>
            </a:rPr>
            <a:t>Random</a:t>
          </a:r>
          <a:r>
            <a:rPr lang="tr-TR" sz="1800" dirty="0">
              <a:solidFill>
                <a:srgbClr val="333333"/>
              </a:solidFill>
              <a:latin typeface="Arial"/>
              <a:ea typeface="Arial"/>
              <a:cs typeface="Arial"/>
              <a:sym typeface="Arial"/>
            </a:rPr>
            <a:t> </a:t>
          </a:r>
          <a:r>
            <a:rPr lang="tr-TR" sz="1800" dirty="0" err="1">
              <a:solidFill>
                <a:srgbClr val="333333"/>
              </a:solidFill>
              <a:latin typeface="Arial"/>
              <a:ea typeface="Arial"/>
              <a:cs typeface="Arial"/>
              <a:sym typeface="Arial"/>
            </a:rPr>
            <a:t>Forest</a:t>
          </a:r>
          <a:r>
            <a:rPr lang="tr-TR" sz="1800" dirty="0">
              <a:solidFill>
                <a:srgbClr val="333333"/>
              </a:solidFill>
              <a:latin typeface="Arial"/>
              <a:ea typeface="Arial"/>
              <a:cs typeface="Arial"/>
              <a:sym typeface="Arial"/>
            </a:rPr>
            <a:t> algoritması modelde eğitim için kullanılırken, Adlandırılmış Varlık Tespiti(NER) yapılırken de  LSTM algoritması modelde eğitim için kullanılmıştır. Detaylar, sunumun model eğitimi ve değerlendirme kısmında açıklanacaktır. Tüm bu ilgili kodlar, </a:t>
          </a:r>
          <a:r>
            <a:rPr lang="tr-TR" sz="1800" dirty="0" err="1">
              <a:solidFill>
                <a:srgbClr val="333333"/>
              </a:solidFill>
              <a:latin typeface="Arial"/>
              <a:ea typeface="Arial"/>
              <a:cs typeface="Arial"/>
              <a:sym typeface="Arial"/>
            </a:rPr>
            <a:t>github</a:t>
          </a:r>
          <a:r>
            <a:rPr lang="tr-TR" sz="1800" dirty="0">
              <a:solidFill>
                <a:srgbClr val="333333"/>
              </a:solidFill>
              <a:latin typeface="Arial"/>
              <a:ea typeface="Arial"/>
              <a:cs typeface="Arial"/>
              <a:sym typeface="Arial"/>
            </a:rPr>
            <a:t> hesabına eklenmiştir.</a:t>
          </a:r>
          <a:endParaRPr lang="tr-TR" sz="1800" dirty="0">
            <a:solidFill>
              <a:srgbClr val="333333"/>
            </a:solidFill>
          </a:endParaRPr>
        </a:p>
      </dgm:t>
    </dgm:pt>
    <dgm:pt modelId="{A06BC08F-98B9-4022-AA80-38C7D48120D0}" type="parTrans" cxnId="{B3CF972F-95EF-4A5A-9FB2-2CA3427CEBC4}">
      <dgm:prSet/>
      <dgm:spPr/>
      <dgm:t>
        <a:bodyPr/>
        <a:lstStyle/>
        <a:p>
          <a:endParaRPr lang="tr-TR"/>
        </a:p>
      </dgm:t>
    </dgm:pt>
    <dgm:pt modelId="{BC7ACF75-C592-4A31-8D83-910E3AC0170B}" type="sibTrans" cxnId="{B3CF972F-95EF-4A5A-9FB2-2CA3427CEBC4}">
      <dgm:prSet/>
      <dgm:spPr/>
      <dgm:t>
        <a:bodyPr/>
        <a:lstStyle/>
        <a:p>
          <a:endParaRPr lang="tr-TR"/>
        </a:p>
      </dgm:t>
    </dgm:pt>
    <dgm:pt modelId="{9C585D6F-F975-4243-8B79-0C8553747F3E}" type="pres">
      <dgm:prSet presAssocID="{9E953160-3E90-4AE0-AE52-2AADEB8C82E3}" presName="linear" presStyleCnt="0">
        <dgm:presLayoutVars>
          <dgm:dir/>
          <dgm:animLvl val="lvl"/>
          <dgm:resizeHandles val="exact"/>
        </dgm:presLayoutVars>
      </dgm:prSet>
      <dgm:spPr/>
    </dgm:pt>
    <dgm:pt modelId="{A9E88658-0485-4BD6-958B-6F0DE1AF1AC8}" type="pres">
      <dgm:prSet presAssocID="{A6B561A4-052C-45C4-B025-89655E2D60ED}" presName="parentLin" presStyleCnt="0"/>
      <dgm:spPr/>
    </dgm:pt>
    <dgm:pt modelId="{F22A25B6-0EBD-46A9-9543-74BA67129F76}" type="pres">
      <dgm:prSet presAssocID="{A6B561A4-052C-45C4-B025-89655E2D60ED}" presName="parentLeftMargin" presStyleLbl="node1" presStyleIdx="0" presStyleCnt="5"/>
      <dgm:spPr/>
    </dgm:pt>
    <dgm:pt modelId="{9709EE5A-1E91-447E-B06B-A0DEB7370FFF}" type="pres">
      <dgm:prSet presAssocID="{A6B561A4-052C-45C4-B025-89655E2D60ED}" presName="parentText" presStyleLbl="node1" presStyleIdx="0" presStyleCnt="5">
        <dgm:presLayoutVars>
          <dgm:chMax val="0"/>
          <dgm:bulletEnabled val="1"/>
        </dgm:presLayoutVars>
      </dgm:prSet>
      <dgm:spPr/>
    </dgm:pt>
    <dgm:pt modelId="{36655B4B-B5A8-4BA2-98A9-F06257AA96D6}" type="pres">
      <dgm:prSet presAssocID="{A6B561A4-052C-45C4-B025-89655E2D60ED}" presName="negativeSpace" presStyleCnt="0"/>
      <dgm:spPr/>
    </dgm:pt>
    <dgm:pt modelId="{BC36B0AF-E740-4268-B232-04FC70AE5B5B}" type="pres">
      <dgm:prSet presAssocID="{A6B561A4-052C-45C4-B025-89655E2D60ED}" presName="childText" presStyleLbl="conFgAcc1" presStyleIdx="0" presStyleCnt="5">
        <dgm:presLayoutVars>
          <dgm:bulletEnabled val="1"/>
        </dgm:presLayoutVars>
      </dgm:prSet>
      <dgm:spPr/>
    </dgm:pt>
    <dgm:pt modelId="{DDE0B717-2FCA-420B-B8B8-39607BACF758}" type="pres">
      <dgm:prSet presAssocID="{2ABDBA24-B501-4A70-96AC-5E9D69E17264}" presName="spaceBetweenRectangles" presStyleCnt="0"/>
      <dgm:spPr/>
    </dgm:pt>
    <dgm:pt modelId="{25DCF8DA-846B-4722-BEB3-D4BE46C0DB75}" type="pres">
      <dgm:prSet presAssocID="{786D8193-EB85-4C7E-BE6D-3067AEF82A3B}" presName="parentLin" presStyleCnt="0"/>
      <dgm:spPr/>
    </dgm:pt>
    <dgm:pt modelId="{4A92E372-A9B3-4F35-9271-1F757468FBB2}" type="pres">
      <dgm:prSet presAssocID="{786D8193-EB85-4C7E-BE6D-3067AEF82A3B}" presName="parentLeftMargin" presStyleLbl="node1" presStyleIdx="0" presStyleCnt="5"/>
      <dgm:spPr/>
    </dgm:pt>
    <dgm:pt modelId="{2A0C4830-81D9-4D13-9683-96F782CE52AA}" type="pres">
      <dgm:prSet presAssocID="{786D8193-EB85-4C7E-BE6D-3067AEF82A3B}" presName="parentText" presStyleLbl="node1" presStyleIdx="1" presStyleCnt="5">
        <dgm:presLayoutVars>
          <dgm:chMax val="0"/>
          <dgm:bulletEnabled val="1"/>
        </dgm:presLayoutVars>
      </dgm:prSet>
      <dgm:spPr/>
    </dgm:pt>
    <dgm:pt modelId="{EC7FF28C-BD55-4F9D-AF63-F1C88332FF1C}" type="pres">
      <dgm:prSet presAssocID="{786D8193-EB85-4C7E-BE6D-3067AEF82A3B}" presName="negativeSpace" presStyleCnt="0"/>
      <dgm:spPr/>
    </dgm:pt>
    <dgm:pt modelId="{D26FD267-B68A-4A1E-9D2F-8045F374484C}" type="pres">
      <dgm:prSet presAssocID="{786D8193-EB85-4C7E-BE6D-3067AEF82A3B}" presName="childText" presStyleLbl="conFgAcc1" presStyleIdx="1" presStyleCnt="5">
        <dgm:presLayoutVars>
          <dgm:bulletEnabled val="1"/>
        </dgm:presLayoutVars>
      </dgm:prSet>
      <dgm:spPr/>
    </dgm:pt>
    <dgm:pt modelId="{6D3D244C-4129-46A3-B458-EB088B65FA18}" type="pres">
      <dgm:prSet presAssocID="{D6307C74-E80B-443B-8EF2-134B801A3024}" presName="spaceBetweenRectangles" presStyleCnt="0"/>
      <dgm:spPr/>
    </dgm:pt>
    <dgm:pt modelId="{044E82C8-345E-48E4-B7BB-07ACCA1772CA}" type="pres">
      <dgm:prSet presAssocID="{95B904E8-16BB-40E7-A196-1EE8CD900739}" presName="parentLin" presStyleCnt="0"/>
      <dgm:spPr/>
    </dgm:pt>
    <dgm:pt modelId="{C299FAA7-4BB4-491C-B62D-1A9441126C47}" type="pres">
      <dgm:prSet presAssocID="{95B904E8-16BB-40E7-A196-1EE8CD900739}" presName="parentLeftMargin" presStyleLbl="node1" presStyleIdx="1" presStyleCnt="5"/>
      <dgm:spPr/>
    </dgm:pt>
    <dgm:pt modelId="{0E246BA6-60CA-4258-9E0A-AE648A354233}" type="pres">
      <dgm:prSet presAssocID="{95B904E8-16BB-40E7-A196-1EE8CD900739}" presName="parentText" presStyleLbl="node1" presStyleIdx="2" presStyleCnt="5">
        <dgm:presLayoutVars>
          <dgm:chMax val="0"/>
          <dgm:bulletEnabled val="1"/>
        </dgm:presLayoutVars>
      </dgm:prSet>
      <dgm:spPr/>
    </dgm:pt>
    <dgm:pt modelId="{E42B4423-9495-42D4-A820-E484AF14AABC}" type="pres">
      <dgm:prSet presAssocID="{95B904E8-16BB-40E7-A196-1EE8CD900739}" presName="negativeSpace" presStyleCnt="0"/>
      <dgm:spPr/>
    </dgm:pt>
    <dgm:pt modelId="{69D319CE-B11B-45F7-A7AC-F1074D0693A7}" type="pres">
      <dgm:prSet presAssocID="{95B904E8-16BB-40E7-A196-1EE8CD900739}" presName="childText" presStyleLbl="conFgAcc1" presStyleIdx="2" presStyleCnt="5">
        <dgm:presLayoutVars>
          <dgm:bulletEnabled val="1"/>
        </dgm:presLayoutVars>
      </dgm:prSet>
      <dgm:spPr/>
    </dgm:pt>
    <dgm:pt modelId="{872F4390-067D-4BA4-8FE3-6BA7D727370A}" type="pres">
      <dgm:prSet presAssocID="{1187D3E6-4965-4D58-B54E-616CAD1A4828}" presName="spaceBetweenRectangles" presStyleCnt="0"/>
      <dgm:spPr/>
    </dgm:pt>
    <dgm:pt modelId="{13B47BDE-4271-49C5-AC0F-9CEE46DB2F6A}" type="pres">
      <dgm:prSet presAssocID="{E3BE110C-ABB8-49F6-958F-4B16B07B2788}" presName="parentLin" presStyleCnt="0"/>
      <dgm:spPr/>
    </dgm:pt>
    <dgm:pt modelId="{023A6540-242B-40FD-8187-FB5AD9F66EED}" type="pres">
      <dgm:prSet presAssocID="{E3BE110C-ABB8-49F6-958F-4B16B07B2788}" presName="parentLeftMargin" presStyleLbl="node1" presStyleIdx="2" presStyleCnt="5"/>
      <dgm:spPr/>
    </dgm:pt>
    <dgm:pt modelId="{7B3FE00F-1371-4BA0-93DF-8EDF89CE7116}" type="pres">
      <dgm:prSet presAssocID="{E3BE110C-ABB8-49F6-958F-4B16B07B2788}" presName="parentText" presStyleLbl="node1" presStyleIdx="3" presStyleCnt="5">
        <dgm:presLayoutVars>
          <dgm:chMax val="0"/>
          <dgm:bulletEnabled val="1"/>
        </dgm:presLayoutVars>
      </dgm:prSet>
      <dgm:spPr/>
    </dgm:pt>
    <dgm:pt modelId="{87063D70-E70A-4CF6-BCCE-C0635F8FB4A2}" type="pres">
      <dgm:prSet presAssocID="{E3BE110C-ABB8-49F6-958F-4B16B07B2788}" presName="negativeSpace" presStyleCnt="0"/>
      <dgm:spPr/>
    </dgm:pt>
    <dgm:pt modelId="{BF525E23-A7B7-4543-9E51-6158676A344C}" type="pres">
      <dgm:prSet presAssocID="{E3BE110C-ABB8-49F6-958F-4B16B07B2788}" presName="childText" presStyleLbl="conFgAcc1" presStyleIdx="3" presStyleCnt="5">
        <dgm:presLayoutVars>
          <dgm:bulletEnabled val="1"/>
        </dgm:presLayoutVars>
      </dgm:prSet>
      <dgm:spPr/>
    </dgm:pt>
    <dgm:pt modelId="{E6FA1AD3-C2EE-42F8-947A-EA055151BE2F}" type="pres">
      <dgm:prSet presAssocID="{E4436DFF-287A-4CB9-86EA-8D465D58FF4B}" presName="spaceBetweenRectangles" presStyleCnt="0"/>
      <dgm:spPr/>
    </dgm:pt>
    <dgm:pt modelId="{0A3AA85B-0180-4B2F-8472-18AEBA154978}" type="pres">
      <dgm:prSet presAssocID="{019E3D66-BF85-49E4-B766-610F08F3A513}" presName="parentLin" presStyleCnt="0"/>
      <dgm:spPr/>
    </dgm:pt>
    <dgm:pt modelId="{9C2F06B1-F368-430D-81EB-9D739C6EF7D1}" type="pres">
      <dgm:prSet presAssocID="{019E3D66-BF85-49E4-B766-610F08F3A513}" presName="parentLeftMargin" presStyleLbl="node1" presStyleIdx="3" presStyleCnt="5"/>
      <dgm:spPr/>
    </dgm:pt>
    <dgm:pt modelId="{3E193C3A-CB21-4F42-B703-F1D7D2A9564C}" type="pres">
      <dgm:prSet presAssocID="{019E3D66-BF85-49E4-B766-610F08F3A513}" presName="parentText" presStyleLbl="node1" presStyleIdx="4" presStyleCnt="5">
        <dgm:presLayoutVars>
          <dgm:chMax val="0"/>
          <dgm:bulletEnabled val="1"/>
        </dgm:presLayoutVars>
      </dgm:prSet>
      <dgm:spPr/>
    </dgm:pt>
    <dgm:pt modelId="{98DB7679-EE9B-40AE-B5FD-1094D7466234}" type="pres">
      <dgm:prSet presAssocID="{019E3D66-BF85-49E4-B766-610F08F3A513}" presName="negativeSpace" presStyleCnt="0"/>
      <dgm:spPr/>
    </dgm:pt>
    <dgm:pt modelId="{553DC7BA-511D-421F-8A1A-1FE8F2DF2A11}" type="pres">
      <dgm:prSet presAssocID="{019E3D66-BF85-49E4-B766-610F08F3A513}" presName="childText" presStyleLbl="conFgAcc1" presStyleIdx="4" presStyleCnt="5">
        <dgm:presLayoutVars>
          <dgm:bulletEnabled val="1"/>
        </dgm:presLayoutVars>
      </dgm:prSet>
      <dgm:spPr/>
    </dgm:pt>
  </dgm:ptLst>
  <dgm:cxnLst>
    <dgm:cxn modelId="{B3CF972F-95EF-4A5A-9FB2-2CA3427CEBC4}" srcId="{9E953160-3E90-4AE0-AE52-2AADEB8C82E3}" destId="{019E3D66-BF85-49E4-B766-610F08F3A513}" srcOrd="4" destOrd="0" parTransId="{A06BC08F-98B9-4022-AA80-38C7D48120D0}" sibTransId="{BC7ACF75-C592-4A31-8D83-910E3AC0170B}"/>
    <dgm:cxn modelId="{A75AB33A-81B0-4EA3-9A0D-C67E6F0F296E}" type="presOf" srcId="{786D8193-EB85-4C7E-BE6D-3067AEF82A3B}" destId="{2A0C4830-81D9-4D13-9683-96F782CE52AA}" srcOrd="1" destOrd="0" presId="urn:microsoft.com/office/officeart/2005/8/layout/list1"/>
    <dgm:cxn modelId="{3305C73C-96AD-46D3-B73B-A7023F969428}" type="presOf" srcId="{E3BE110C-ABB8-49F6-958F-4B16B07B2788}" destId="{023A6540-242B-40FD-8187-FB5AD9F66EED}" srcOrd="0" destOrd="0" presId="urn:microsoft.com/office/officeart/2005/8/layout/list1"/>
    <dgm:cxn modelId="{831AAD44-66AF-4905-81B6-3CCE161BC9A7}" srcId="{9E953160-3E90-4AE0-AE52-2AADEB8C82E3}" destId="{786D8193-EB85-4C7E-BE6D-3067AEF82A3B}" srcOrd="1" destOrd="0" parTransId="{16BF9BF3-1B3A-4A10-BFC9-096D6114D29F}" sibTransId="{D6307C74-E80B-443B-8EF2-134B801A3024}"/>
    <dgm:cxn modelId="{28B9C54F-FDC6-4087-A358-4A26DADDA13F}" type="presOf" srcId="{019E3D66-BF85-49E4-B766-610F08F3A513}" destId="{9C2F06B1-F368-430D-81EB-9D739C6EF7D1}" srcOrd="0" destOrd="0" presId="urn:microsoft.com/office/officeart/2005/8/layout/list1"/>
    <dgm:cxn modelId="{06AE2151-24E7-452D-B22B-9D2B42D076CE}" type="presOf" srcId="{A6B561A4-052C-45C4-B025-89655E2D60ED}" destId="{F22A25B6-0EBD-46A9-9543-74BA67129F76}" srcOrd="0" destOrd="0" presId="urn:microsoft.com/office/officeart/2005/8/layout/list1"/>
    <dgm:cxn modelId="{C6FA558B-60F1-4913-BE7B-E5BD3399ED0E}" type="presOf" srcId="{95B904E8-16BB-40E7-A196-1EE8CD900739}" destId="{C299FAA7-4BB4-491C-B62D-1A9441126C47}" srcOrd="0" destOrd="0" presId="urn:microsoft.com/office/officeart/2005/8/layout/list1"/>
    <dgm:cxn modelId="{EB4AAD95-7791-45DC-9EE1-EBD9A7207584}" type="presOf" srcId="{019E3D66-BF85-49E4-B766-610F08F3A513}" destId="{3E193C3A-CB21-4F42-B703-F1D7D2A9564C}" srcOrd="1" destOrd="0" presId="urn:microsoft.com/office/officeart/2005/8/layout/list1"/>
    <dgm:cxn modelId="{D89DF69D-D967-4A16-9D17-B234F1ED2123}" srcId="{9E953160-3E90-4AE0-AE52-2AADEB8C82E3}" destId="{E3BE110C-ABB8-49F6-958F-4B16B07B2788}" srcOrd="3" destOrd="0" parTransId="{A7D69130-ADF2-4F41-85D3-4DEE5465581A}" sibTransId="{E4436DFF-287A-4CB9-86EA-8D465D58FF4B}"/>
    <dgm:cxn modelId="{9FC42BA7-0807-4EA9-BF7A-9CB5F15205C2}" type="presOf" srcId="{9E953160-3E90-4AE0-AE52-2AADEB8C82E3}" destId="{9C585D6F-F975-4243-8B79-0C8553747F3E}" srcOrd="0" destOrd="0" presId="urn:microsoft.com/office/officeart/2005/8/layout/list1"/>
    <dgm:cxn modelId="{57EE1AC3-22A3-4976-B439-05923AB11CC6}" type="presOf" srcId="{E3BE110C-ABB8-49F6-958F-4B16B07B2788}" destId="{7B3FE00F-1371-4BA0-93DF-8EDF89CE7116}" srcOrd="1" destOrd="0" presId="urn:microsoft.com/office/officeart/2005/8/layout/list1"/>
    <dgm:cxn modelId="{CD6BA1CF-68FB-488F-82BB-32C4157F33FB}" type="presOf" srcId="{95B904E8-16BB-40E7-A196-1EE8CD900739}" destId="{0E246BA6-60CA-4258-9E0A-AE648A354233}" srcOrd="1" destOrd="0" presId="urn:microsoft.com/office/officeart/2005/8/layout/list1"/>
    <dgm:cxn modelId="{AAEEDBCF-CD81-4DD2-8037-EFD31E522A8D}" type="presOf" srcId="{A6B561A4-052C-45C4-B025-89655E2D60ED}" destId="{9709EE5A-1E91-447E-B06B-A0DEB7370FFF}" srcOrd="1" destOrd="0" presId="urn:microsoft.com/office/officeart/2005/8/layout/list1"/>
    <dgm:cxn modelId="{57123ADC-1FD1-408D-9263-A88BCD20924E}" srcId="{9E953160-3E90-4AE0-AE52-2AADEB8C82E3}" destId="{A6B561A4-052C-45C4-B025-89655E2D60ED}" srcOrd="0" destOrd="0" parTransId="{184E27D3-25A4-4321-96DD-CA7F14BE7497}" sibTransId="{2ABDBA24-B501-4A70-96AC-5E9D69E17264}"/>
    <dgm:cxn modelId="{6A845BEE-1910-4943-BC70-FA0DAB705F28}" srcId="{9E953160-3E90-4AE0-AE52-2AADEB8C82E3}" destId="{95B904E8-16BB-40E7-A196-1EE8CD900739}" srcOrd="2" destOrd="0" parTransId="{5F278C52-DF9F-4098-AE28-1F4A35740171}" sibTransId="{1187D3E6-4965-4D58-B54E-616CAD1A4828}"/>
    <dgm:cxn modelId="{EA443EF1-9606-4A86-B540-9DE8C94EB20D}" type="presOf" srcId="{786D8193-EB85-4C7E-BE6D-3067AEF82A3B}" destId="{4A92E372-A9B3-4F35-9271-1F757468FBB2}" srcOrd="0" destOrd="0" presId="urn:microsoft.com/office/officeart/2005/8/layout/list1"/>
    <dgm:cxn modelId="{3A897786-431D-4FEB-90E4-97257B736E30}" type="presParOf" srcId="{9C585D6F-F975-4243-8B79-0C8553747F3E}" destId="{A9E88658-0485-4BD6-958B-6F0DE1AF1AC8}" srcOrd="0" destOrd="0" presId="urn:microsoft.com/office/officeart/2005/8/layout/list1"/>
    <dgm:cxn modelId="{1E68D9C7-34AE-4CD9-9ADA-105909822009}" type="presParOf" srcId="{A9E88658-0485-4BD6-958B-6F0DE1AF1AC8}" destId="{F22A25B6-0EBD-46A9-9543-74BA67129F76}" srcOrd="0" destOrd="0" presId="urn:microsoft.com/office/officeart/2005/8/layout/list1"/>
    <dgm:cxn modelId="{877F3C03-BAD7-452A-9A85-E5608AFD81B2}" type="presParOf" srcId="{A9E88658-0485-4BD6-958B-6F0DE1AF1AC8}" destId="{9709EE5A-1E91-447E-B06B-A0DEB7370FFF}" srcOrd="1" destOrd="0" presId="urn:microsoft.com/office/officeart/2005/8/layout/list1"/>
    <dgm:cxn modelId="{B156D5CE-31E2-48EA-A727-5C66DB654AAB}" type="presParOf" srcId="{9C585D6F-F975-4243-8B79-0C8553747F3E}" destId="{36655B4B-B5A8-4BA2-98A9-F06257AA96D6}" srcOrd="1" destOrd="0" presId="urn:microsoft.com/office/officeart/2005/8/layout/list1"/>
    <dgm:cxn modelId="{CF27FAAB-95C1-468E-B3A0-31A8E5B8144A}" type="presParOf" srcId="{9C585D6F-F975-4243-8B79-0C8553747F3E}" destId="{BC36B0AF-E740-4268-B232-04FC70AE5B5B}" srcOrd="2" destOrd="0" presId="urn:microsoft.com/office/officeart/2005/8/layout/list1"/>
    <dgm:cxn modelId="{F9091C94-80B8-492F-86C1-380684C81962}" type="presParOf" srcId="{9C585D6F-F975-4243-8B79-0C8553747F3E}" destId="{DDE0B717-2FCA-420B-B8B8-39607BACF758}" srcOrd="3" destOrd="0" presId="urn:microsoft.com/office/officeart/2005/8/layout/list1"/>
    <dgm:cxn modelId="{75F1743E-5D03-496C-83D6-4AD01AAE1F92}" type="presParOf" srcId="{9C585D6F-F975-4243-8B79-0C8553747F3E}" destId="{25DCF8DA-846B-4722-BEB3-D4BE46C0DB75}" srcOrd="4" destOrd="0" presId="urn:microsoft.com/office/officeart/2005/8/layout/list1"/>
    <dgm:cxn modelId="{226BFE59-761B-4790-A806-0CECA49B55EF}" type="presParOf" srcId="{25DCF8DA-846B-4722-BEB3-D4BE46C0DB75}" destId="{4A92E372-A9B3-4F35-9271-1F757468FBB2}" srcOrd="0" destOrd="0" presId="urn:microsoft.com/office/officeart/2005/8/layout/list1"/>
    <dgm:cxn modelId="{97A110D0-9255-4122-9A99-5B2DBEA161B8}" type="presParOf" srcId="{25DCF8DA-846B-4722-BEB3-D4BE46C0DB75}" destId="{2A0C4830-81D9-4D13-9683-96F782CE52AA}" srcOrd="1" destOrd="0" presId="urn:microsoft.com/office/officeart/2005/8/layout/list1"/>
    <dgm:cxn modelId="{2EC8CB81-70C5-4A3B-9923-27D97363351B}" type="presParOf" srcId="{9C585D6F-F975-4243-8B79-0C8553747F3E}" destId="{EC7FF28C-BD55-4F9D-AF63-F1C88332FF1C}" srcOrd="5" destOrd="0" presId="urn:microsoft.com/office/officeart/2005/8/layout/list1"/>
    <dgm:cxn modelId="{F2DA699C-AB6E-495E-883C-BAE08EC5B7A0}" type="presParOf" srcId="{9C585D6F-F975-4243-8B79-0C8553747F3E}" destId="{D26FD267-B68A-4A1E-9D2F-8045F374484C}" srcOrd="6" destOrd="0" presId="urn:microsoft.com/office/officeart/2005/8/layout/list1"/>
    <dgm:cxn modelId="{3A32EBE2-F62D-413C-A306-F6360037E822}" type="presParOf" srcId="{9C585D6F-F975-4243-8B79-0C8553747F3E}" destId="{6D3D244C-4129-46A3-B458-EB088B65FA18}" srcOrd="7" destOrd="0" presId="urn:microsoft.com/office/officeart/2005/8/layout/list1"/>
    <dgm:cxn modelId="{FC429DF7-5EB4-4C52-8CDB-5B1D32B38235}" type="presParOf" srcId="{9C585D6F-F975-4243-8B79-0C8553747F3E}" destId="{044E82C8-345E-48E4-B7BB-07ACCA1772CA}" srcOrd="8" destOrd="0" presId="urn:microsoft.com/office/officeart/2005/8/layout/list1"/>
    <dgm:cxn modelId="{A6D589AA-94AF-4A20-B6C9-EE9EF0D0DB14}" type="presParOf" srcId="{044E82C8-345E-48E4-B7BB-07ACCA1772CA}" destId="{C299FAA7-4BB4-491C-B62D-1A9441126C47}" srcOrd="0" destOrd="0" presId="urn:microsoft.com/office/officeart/2005/8/layout/list1"/>
    <dgm:cxn modelId="{9417FAB4-34A5-4C07-BB96-609B60175897}" type="presParOf" srcId="{044E82C8-345E-48E4-B7BB-07ACCA1772CA}" destId="{0E246BA6-60CA-4258-9E0A-AE648A354233}" srcOrd="1" destOrd="0" presId="urn:microsoft.com/office/officeart/2005/8/layout/list1"/>
    <dgm:cxn modelId="{72327F6B-D66D-48F2-8F42-EB801FFFDDAC}" type="presParOf" srcId="{9C585D6F-F975-4243-8B79-0C8553747F3E}" destId="{E42B4423-9495-42D4-A820-E484AF14AABC}" srcOrd="9" destOrd="0" presId="urn:microsoft.com/office/officeart/2005/8/layout/list1"/>
    <dgm:cxn modelId="{D8FB0DD7-D5AB-4407-8797-16F5D3D1D0CE}" type="presParOf" srcId="{9C585D6F-F975-4243-8B79-0C8553747F3E}" destId="{69D319CE-B11B-45F7-A7AC-F1074D0693A7}" srcOrd="10" destOrd="0" presId="urn:microsoft.com/office/officeart/2005/8/layout/list1"/>
    <dgm:cxn modelId="{EDCD41F9-DD2D-4DFD-A2A8-4B9CF93E9B53}" type="presParOf" srcId="{9C585D6F-F975-4243-8B79-0C8553747F3E}" destId="{872F4390-067D-4BA4-8FE3-6BA7D727370A}" srcOrd="11" destOrd="0" presId="urn:microsoft.com/office/officeart/2005/8/layout/list1"/>
    <dgm:cxn modelId="{4A81BA50-E12C-4D22-A720-5F2764D34197}" type="presParOf" srcId="{9C585D6F-F975-4243-8B79-0C8553747F3E}" destId="{13B47BDE-4271-49C5-AC0F-9CEE46DB2F6A}" srcOrd="12" destOrd="0" presId="urn:microsoft.com/office/officeart/2005/8/layout/list1"/>
    <dgm:cxn modelId="{F1470100-2715-4E0B-851F-4A4DA2A0BC56}" type="presParOf" srcId="{13B47BDE-4271-49C5-AC0F-9CEE46DB2F6A}" destId="{023A6540-242B-40FD-8187-FB5AD9F66EED}" srcOrd="0" destOrd="0" presId="urn:microsoft.com/office/officeart/2005/8/layout/list1"/>
    <dgm:cxn modelId="{4ABAAB4F-7511-4B68-802B-126D48415880}" type="presParOf" srcId="{13B47BDE-4271-49C5-AC0F-9CEE46DB2F6A}" destId="{7B3FE00F-1371-4BA0-93DF-8EDF89CE7116}" srcOrd="1" destOrd="0" presId="urn:microsoft.com/office/officeart/2005/8/layout/list1"/>
    <dgm:cxn modelId="{B5F85BBE-2D7E-4AA3-8390-390EEC18D7F0}" type="presParOf" srcId="{9C585D6F-F975-4243-8B79-0C8553747F3E}" destId="{87063D70-E70A-4CF6-BCCE-C0635F8FB4A2}" srcOrd="13" destOrd="0" presId="urn:microsoft.com/office/officeart/2005/8/layout/list1"/>
    <dgm:cxn modelId="{24CAC1CF-5A49-44B1-9B43-0A0D5C6B7CB8}" type="presParOf" srcId="{9C585D6F-F975-4243-8B79-0C8553747F3E}" destId="{BF525E23-A7B7-4543-9E51-6158676A344C}" srcOrd="14" destOrd="0" presId="urn:microsoft.com/office/officeart/2005/8/layout/list1"/>
    <dgm:cxn modelId="{A3956B17-269A-42FE-8D9D-BF2A9D93C5FC}" type="presParOf" srcId="{9C585D6F-F975-4243-8B79-0C8553747F3E}" destId="{E6FA1AD3-C2EE-42F8-947A-EA055151BE2F}" srcOrd="15" destOrd="0" presId="urn:microsoft.com/office/officeart/2005/8/layout/list1"/>
    <dgm:cxn modelId="{F1A86810-14A3-401B-AE81-0AAF059AF767}" type="presParOf" srcId="{9C585D6F-F975-4243-8B79-0C8553747F3E}" destId="{0A3AA85B-0180-4B2F-8472-18AEBA154978}" srcOrd="16" destOrd="0" presId="urn:microsoft.com/office/officeart/2005/8/layout/list1"/>
    <dgm:cxn modelId="{4A94ADC3-26CB-439A-ACDF-31D3F78BDEF0}" type="presParOf" srcId="{0A3AA85B-0180-4B2F-8472-18AEBA154978}" destId="{9C2F06B1-F368-430D-81EB-9D739C6EF7D1}" srcOrd="0" destOrd="0" presId="urn:microsoft.com/office/officeart/2005/8/layout/list1"/>
    <dgm:cxn modelId="{B8E87769-EF24-40D3-AFEE-E56827FEEF47}" type="presParOf" srcId="{0A3AA85B-0180-4B2F-8472-18AEBA154978}" destId="{3E193C3A-CB21-4F42-B703-F1D7D2A9564C}" srcOrd="1" destOrd="0" presId="urn:microsoft.com/office/officeart/2005/8/layout/list1"/>
    <dgm:cxn modelId="{7F4536C1-8620-424F-9B2C-E341FC7F4C1F}" type="presParOf" srcId="{9C585D6F-F975-4243-8B79-0C8553747F3E}" destId="{98DB7679-EE9B-40AE-B5FD-1094D7466234}" srcOrd="17" destOrd="0" presId="urn:microsoft.com/office/officeart/2005/8/layout/list1"/>
    <dgm:cxn modelId="{238AEB38-ED32-426A-BD05-E468700E9BA7}" type="presParOf" srcId="{9C585D6F-F975-4243-8B79-0C8553747F3E}" destId="{553DC7BA-511D-421F-8A1A-1FE8F2DF2A11}"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71580C1-F722-4E91-8D74-3421E69A3F71}"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tr-TR"/>
        </a:p>
      </dgm:t>
    </dgm:pt>
    <dgm:pt modelId="{27BFF59B-9185-4F15-B997-132EC910062F}">
      <dgm:prSet phldrT="[Metin]" custT="1"/>
      <dgm:spPr/>
      <dgm:t>
        <a:bodyPr/>
        <a:lstStyle/>
        <a:p>
          <a:pPr algn="just"/>
          <a:r>
            <a:rPr lang="tr-TR" sz="2000" dirty="0">
              <a:solidFill>
                <a:srgbClr val="333333"/>
              </a:solidFill>
              <a:latin typeface="Arial"/>
              <a:ea typeface="Arial"/>
              <a:cs typeface="Arial"/>
              <a:sym typeface="Arial"/>
            </a:rPr>
            <a:t>Altta bulunan görsel, Duygu Analizi yani </a:t>
          </a:r>
          <a:r>
            <a:rPr lang="tr-TR" sz="2000" dirty="0" err="1">
              <a:solidFill>
                <a:srgbClr val="333333"/>
              </a:solidFill>
              <a:latin typeface="Arial"/>
              <a:ea typeface="Arial"/>
              <a:cs typeface="Arial"/>
              <a:sym typeface="Arial"/>
            </a:rPr>
            <a:t>Sentiment</a:t>
          </a:r>
          <a:r>
            <a:rPr lang="tr-TR" sz="2000" dirty="0">
              <a:solidFill>
                <a:srgbClr val="333333"/>
              </a:solidFill>
              <a:latin typeface="Arial"/>
              <a:ea typeface="Arial"/>
              <a:cs typeface="Arial"/>
              <a:sym typeface="Arial"/>
            </a:rPr>
            <a:t> Analizi noktasında kullanılan </a:t>
          </a:r>
          <a:r>
            <a:rPr lang="tr-TR" sz="2000" dirty="0" err="1">
              <a:solidFill>
                <a:srgbClr val="333333"/>
              </a:solidFill>
              <a:latin typeface="Arial"/>
              <a:ea typeface="Arial"/>
              <a:cs typeface="Arial"/>
              <a:sym typeface="Arial"/>
            </a:rPr>
            <a:t>Random</a:t>
          </a:r>
          <a:r>
            <a:rPr lang="tr-TR" sz="2000" dirty="0">
              <a:solidFill>
                <a:srgbClr val="333333"/>
              </a:solidFill>
              <a:latin typeface="Arial"/>
              <a:ea typeface="Arial"/>
              <a:cs typeface="Arial"/>
              <a:sym typeface="Arial"/>
            </a:rPr>
            <a:t> </a:t>
          </a:r>
          <a:r>
            <a:rPr lang="tr-TR" sz="2000" dirty="0" err="1">
              <a:solidFill>
                <a:srgbClr val="333333"/>
              </a:solidFill>
              <a:latin typeface="Arial"/>
              <a:ea typeface="Arial"/>
              <a:cs typeface="Arial"/>
              <a:sym typeface="Arial"/>
            </a:rPr>
            <a:t>Forest</a:t>
          </a:r>
          <a:r>
            <a:rPr lang="tr-TR" sz="2000" dirty="0">
              <a:solidFill>
                <a:srgbClr val="333333"/>
              </a:solidFill>
              <a:latin typeface="Arial"/>
              <a:ea typeface="Arial"/>
              <a:cs typeface="Arial"/>
              <a:sym typeface="Arial"/>
            </a:rPr>
            <a:t> </a:t>
          </a:r>
          <a:r>
            <a:rPr lang="tr-TR" sz="2000" dirty="0" err="1">
              <a:solidFill>
                <a:srgbClr val="333333"/>
              </a:solidFill>
              <a:latin typeface="Arial"/>
              <a:ea typeface="Arial"/>
              <a:cs typeface="Arial"/>
              <a:sym typeface="Arial"/>
            </a:rPr>
            <a:t>modeli.SMOTE</a:t>
          </a:r>
          <a:r>
            <a:rPr lang="tr-TR" sz="2000" dirty="0">
              <a:solidFill>
                <a:srgbClr val="333333"/>
              </a:solidFill>
              <a:latin typeface="Arial"/>
              <a:ea typeface="Arial"/>
              <a:cs typeface="Arial"/>
              <a:sym typeface="Arial"/>
            </a:rPr>
            <a:t> ve ADASYN kullanılarak eğitim verileri model için alınan teşekkür mesajları ve şikayet mesajlarından doğru miktarda veri seçilimi konusunda sıkıntı çıktığında ötürü yeniden seçilim yani </a:t>
          </a:r>
          <a:r>
            <a:rPr lang="tr-TR" sz="2000" dirty="0" err="1">
              <a:solidFill>
                <a:srgbClr val="333333"/>
              </a:solidFill>
              <a:latin typeface="Arial"/>
              <a:ea typeface="Arial"/>
              <a:cs typeface="Arial"/>
              <a:sym typeface="Arial"/>
            </a:rPr>
            <a:t>Resample</a:t>
          </a:r>
          <a:r>
            <a:rPr lang="tr-TR" sz="2000" dirty="0">
              <a:solidFill>
                <a:srgbClr val="333333"/>
              </a:solidFill>
              <a:latin typeface="Arial"/>
              <a:ea typeface="Arial"/>
              <a:cs typeface="Arial"/>
              <a:sym typeface="Arial"/>
            </a:rPr>
            <a:t> yapılmış, bir </a:t>
          </a:r>
          <a:r>
            <a:rPr lang="tr-TR" sz="2000" dirty="0" err="1">
              <a:solidFill>
                <a:srgbClr val="333333"/>
              </a:solidFill>
              <a:latin typeface="Arial"/>
              <a:ea typeface="Arial"/>
              <a:cs typeface="Arial"/>
              <a:sym typeface="Arial"/>
            </a:rPr>
            <a:t>entity’nin</a:t>
          </a:r>
          <a:r>
            <a:rPr lang="tr-TR" sz="2000" dirty="0">
              <a:solidFill>
                <a:srgbClr val="333333"/>
              </a:solidFill>
              <a:latin typeface="Arial"/>
              <a:ea typeface="Arial"/>
              <a:cs typeface="Arial"/>
              <a:sym typeface="Arial"/>
            </a:rPr>
            <a:t> </a:t>
          </a:r>
          <a:r>
            <a:rPr lang="tr-TR" sz="2000" dirty="0" err="1">
              <a:solidFill>
                <a:srgbClr val="333333"/>
              </a:solidFill>
              <a:latin typeface="Arial"/>
              <a:ea typeface="Arial"/>
              <a:cs typeface="Arial"/>
              <a:sym typeface="Arial"/>
            </a:rPr>
            <a:t>sentimentinin</a:t>
          </a:r>
          <a:r>
            <a:rPr lang="tr-TR" sz="2000" dirty="0">
              <a:solidFill>
                <a:srgbClr val="333333"/>
              </a:solidFill>
              <a:latin typeface="Arial"/>
              <a:ea typeface="Arial"/>
              <a:cs typeface="Arial"/>
              <a:sym typeface="Arial"/>
            </a:rPr>
            <a:t> olumsuz değerlendirilmesi için </a:t>
          </a:r>
          <a:r>
            <a:rPr lang="tr-TR" sz="2000" dirty="0" err="1">
              <a:solidFill>
                <a:srgbClr val="333333"/>
              </a:solidFill>
              <a:latin typeface="Arial"/>
              <a:ea typeface="Arial"/>
              <a:cs typeface="Arial"/>
              <a:sym typeface="Arial"/>
            </a:rPr>
            <a:t>threshold</a:t>
          </a:r>
          <a:r>
            <a:rPr lang="tr-TR" sz="2000" dirty="0">
              <a:solidFill>
                <a:srgbClr val="333333"/>
              </a:solidFill>
              <a:latin typeface="Arial"/>
              <a:ea typeface="Arial"/>
              <a:cs typeface="Arial"/>
              <a:sym typeface="Arial"/>
            </a:rPr>
            <a:t> 0.7 olarak seçilmiştir. Aynı sebepten ötürü. Yani, model daha rahat olumlu diye etiketleyebilirken, daha zor bir şekilde olumsuz diye etiketleyebiliyor. Bu yüzden böyle bir  yola girilmiştir.</a:t>
          </a:r>
          <a:endParaRPr lang="tr-TR" sz="2000" dirty="0">
            <a:solidFill>
              <a:srgbClr val="333333"/>
            </a:solidFill>
          </a:endParaRPr>
        </a:p>
      </dgm:t>
    </dgm:pt>
    <dgm:pt modelId="{37510551-E97C-4C69-9141-D9EA73E214D6}" type="parTrans" cxnId="{4E934A9D-5FE7-4E12-BFEF-C95719F1F0FB}">
      <dgm:prSet/>
      <dgm:spPr/>
      <dgm:t>
        <a:bodyPr/>
        <a:lstStyle/>
        <a:p>
          <a:endParaRPr lang="tr-TR"/>
        </a:p>
      </dgm:t>
    </dgm:pt>
    <dgm:pt modelId="{EF80A4D2-DFA3-45AA-BC34-2560BE67BC36}" type="sibTrans" cxnId="{4E934A9D-5FE7-4E12-BFEF-C95719F1F0FB}">
      <dgm:prSet/>
      <dgm:spPr/>
      <dgm:t>
        <a:bodyPr/>
        <a:lstStyle/>
        <a:p>
          <a:endParaRPr lang="tr-TR"/>
        </a:p>
      </dgm:t>
    </dgm:pt>
    <dgm:pt modelId="{BF367F27-C688-47B3-99FF-B07EB31A1D33}" type="pres">
      <dgm:prSet presAssocID="{871580C1-F722-4E91-8D74-3421E69A3F71}" presName="Name0" presStyleCnt="0">
        <dgm:presLayoutVars>
          <dgm:chMax/>
          <dgm:chPref/>
          <dgm:dir/>
        </dgm:presLayoutVars>
      </dgm:prSet>
      <dgm:spPr/>
    </dgm:pt>
    <dgm:pt modelId="{DC30FF01-E526-44BF-B765-EFFBA5909046}" type="pres">
      <dgm:prSet presAssocID="{27BFF59B-9185-4F15-B997-132EC910062F}" presName="parenttextcomposite" presStyleCnt="0"/>
      <dgm:spPr/>
    </dgm:pt>
    <dgm:pt modelId="{6E88703F-0A93-4539-9E57-4EF0D0920922}" type="pres">
      <dgm:prSet presAssocID="{27BFF59B-9185-4F15-B997-132EC910062F}" presName="parenttext" presStyleLbl="revTx" presStyleIdx="0" presStyleCnt="1">
        <dgm:presLayoutVars>
          <dgm:chMax/>
          <dgm:chPref val="2"/>
          <dgm:bulletEnabled val="1"/>
        </dgm:presLayoutVars>
      </dgm:prSet>
      <dgm:spPr/>
    </dgm:pt>
    <dgm:pt modelId="{5A796A1D-3094-4266-8FF3-C8BB47B521A4}" type="pres">
      <dgm:prSet presAssocID="{27BFF59B-9185-4F15-B997-132EC910062F}" presName="parallelogramComposite" presStyleCnt="0"/>
      <dgm:spPr/>
    </dgm:pt>
    <dgm:pt modelId="{319BB04B-67D4-4BEB-A432-8A524F077FD6}" type="pres">
      <dgm:prSet presAssocID="{27BFF59B-9185-4F15-B997-132EC910062F}" presName="parallelogram1" presStyleLbl="alignNode1" presStyleIdx="0" presStyleCnt="7" custAng="0"/>
      <dgm:spPr/>
    </dgm:pt>
    <dgm:pt modelId="{8A9B9C26-3CA0-4A3D-8A45-59AEC8F6C318}" type="pres">
      <dgm:prSet presAssocID="{27BFF59B-9185-4F15-B997-132EC910062F}" presName="parallelogram2" presStyleLbl="alignNode1" presStyleIdx="1" presStyleCnt="7" custAng="0"/>
      <dgm:spPr/>
    </dgm:pt>
    <dgm:pt modelId="{401AD04E-C7C3-4C7F-B642-9DB27F83B94F}" type="pres">
      <dgm:prSet presAssocID="{27BFF59B-9185-4F15-B997-132EC910062F}" presName="parallelogram3" presStyleLbl="alignNode1" presStyleIdx="2" presStyleCnt="7"/>
      <dgm:spPr/>
    </dgm:pt>
    <dgm:pt modelId="{F571AA4A-3865-491D-81BB-88ECB5FF3080}" type="pres">
      <dgm:prSet presAssocID="{27BFF59B-9185-4F15-B997-132EC910062F}" presName="parallelogram4" presStyleLbl="alignNode1" presStyleIdx="3" presStyleCnt="7"/>
      <dgm:spPr/>
    </dgm:pt>
    <dgm:pt modelId="{B6DC663F-C240-4DDF-8526-41F44CF40617}" type="pres">
      <dgm:prSet presAssocID="{27BFF59B-9185-4F15-B997-132EC910062F}" presName="parallelogram5" presStyleLbl="alignNode1" presStyleIdx="4" presStyleCnt="7"/>
      <dgm:spPr/>
    </dgm:pt>
    <dgm:pt modelId="{32C7D560-DC24-439B-BFDC-9C79E7870F6D}" type="pres">
      <dgm:prSet presAssocID="{27BFF59B-9185-4F15-B997-132EC910062F}" presName="parallelogram6" presStyleLbl="alignNode1" presStyleIdx="5" presStyleCnt="7"/>
      <dgm:spPr/>
    </dgm:pt>
    <dgm:pt modelId="{436BE4AC-3040-4A06-8187-4CD0EEFA64A5}" type="pres">
      <dgm:prSet presAssocID="{27BFF59B-9185-4F15-B997-132EC910062F}" presName="parallelogram7" presStyleLbl="alignNode1" presStyleIdx="6" presStyleCnt="7"/>
      <dgm:spPr/>
    </dgm:pt>
  </dgm:ptLst>
  <dgm:cxnLst>
    <dgm:cxn modelId="{B48A3510-D34B-4F90-9100-5E7665E418FF}" type="presOf" srcId="{27BFF59B-9185-4F15-B997-132EC910062F}" destId="{6E88703F-0A93-4539-9E57-4EF0D0920922}" srcOrd="0" destOrd="0" presId="urn:microsoft.com/office/officeart/2008/layout/VerticalAccentList"/>
    <dgm:cxn modelId="{0DC2F159-8612-446C-A6E8-A9D655A5A476}" type="presOf" srcId="{871580C1-F722-4E91-8D74-3421E69A3F71}" destId="{BF367F27-C688-47B3-99FF-B07EB31A1D33}" srcOrd="0" destOrd="0" presId="urn:microsoft.com/office/officeart/2008/layout/VerticalAccentList"/>
    <dgm:cxn modelId="{4E934A9D-5FE7-4E12-BFEF-C95719F1F0FB}" srcId="{871580C1-F722-4E91-8D74-3421E69A3F71}" destId="{27BFF59B-9185-4F15-B997-132EC910062F}" srcOrd="0" destOrd="0" parTransId="{37510551-E97C-4C69-9141-D9EA73E214D6}" sibTransId="{EF80A4D2-DFA3-45AA-BC34-2560BE67BC36}"/>
    <dgm:cxn modelId="{0DA7EFB1-190A-4ACC-A73B-24FD87896359}" type="presParOf" srcId="{BF367F27-C688-47B3-99FF-B07EB31A1D33}" destId="{DC30FF01-E526-44BF-B765-EFFBA5909046}" srcOrd="0" destOrd="0" presId="urn:microsoft.com/office/officeart/2008/layout/VerticalAccentList"/>
    <dgm:cxn modelId="{DCADA2BE-91B7-409E-AAF9-D478CEA76650}" type="presParOf" srcId="{DC30FF01-E526-44BF-B765-EFFBA5909046}" destId="{6E88703F-0A93-4539-9E57-4EF0D0920922}" srcOrd="0" destOrd="0" presId="urn:microsoft.com/office/officeart/2008/layout/VerticalAccentList"/>
    <dgm:cxn modelId="{2373D9CE-1C39-4871-936C-14881ADAC9BA}" type="presParOf" srcId="{BF367F27-C688-47B3-99FF-B07EB31A1D33}" destId="{5A796A1D-3094-4266-8FF3-C8BB47B521A4}" srcOrd="1" destOrd="0" presId="urn:microsoft.com/office/officeart/2008/layout/VerticalAccentList"/>
    <dgm:cxn modelId="{F178A585-55D0-419C-BCD0-FB67240F0558}" type="presParOf" srcId="{5A796A1D-3094-4266-8FF3-C8BB47B521A4}" destId="{319BB04B-67D4-4BEB-A432-8A524F077FD6}" srcOrd="0" destOrd="0" presId="urn:microsoft.com/office/officeart/2008/layout/VerticalAccentList"/>
    <dgm:cxn modelId="{74F860A5-A504-4A9D-8D19-8A87EDAD560E}" type="presParOf" srcId="{5A796A1D-3094-4266-8FF3-C8BB47B521A4}" destId="{8A9B9C26-3CA0-4A3D-8A45-59AEC8F6C318}" srcOrd="1" destOrd="0" presId="urn:microsoft.com/office/officeart/2008/layout/VerticalAccentList"/>
    <dgm:cxn modelId="{F92F73A3-04AD-4459-AAA6-45B2BFC60E2C}" type="presParOf" srcId="{5A796A1D-3094-4266-8FF3-C8BB47B521A4}" destId="{401AD04E-C7C3-4C7F-B642-9DB27F83B94F}" srcOrd="2" destOrd="0" presId="urn:microsoft.com/office/officeart/2008/layout/VerticalAccentList"/>
    <dgm:cxn modelId="{7C5DC0AB-82F5-4C67-A001-C1712444D56E}" type="presParOf" srcId="{5A796A1D-3094-4266-8FF3-C8BB47B521A4}" destId="{F571AA4A-3865-491D-81BB-88ECB5FF3080}" srcOrd="3" destOrd="0" presId="urn:microsoft.com/office/officeart/2008/layout/VerticalAccentList"/>
    <dgm:cxn modelId="{7DB55621-EF83-4326-B3B7-2477F8633FCC}" type="presParOf" srcId="{5A796A1D-3094-4266-8FF3-C8BB47B521A4}" destId="{B6DC663F-C240-4DDF-8526-41F44CF40617}" srcOrd="4" destOrd="0" presId="urn:microsoft.com/office/officeart/2008/layout/VerticalAccentList"/>
    <dgm:cxn modelId="{4826B42D-F0E6-4BDB-A3A4-4EAB687DDF77}" type="presParOf" srcId="{5A796A1D-3094-4266-8FF3-C8BB47B521A4}" destId="{32C7D560-DC24-439B-BFDC-9C79E7870F6D}" srcOrd="5" destOrd="0" presId="urn:microsoft.com/office/officeart/2008/layout/VerticalAccentList"/>
    <dgm:cxn modelId="{3D9F7375-BBEB-4EE5-8FEE-B7D39B2FF87A}" type="presParOf" srcId="{5A796A1D-3094-4266-8FF3-C8BB47B521A4}" destId="{436BE4AC-3040-4A06-8187-4CD0EEFA64A5}" srcOrd="6"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71580C1-F722-4E91-8D74-3421E69A3F71}"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tr-TR"/>
        </a:p>
      </dgm:t>
    </dgm:pt>
    <dgm:pt modelId="{27BFF59B-9185-4F15-B997-132EC910062F}">
      <dgm:prSet phldrT="[Metin]" custT="1"/>
      <dgm:spPr/>
      <dgm:t>
        <a:bodyPr/>
        <a:lstStyle/>
        <a:p>
          <a:pPr algn="just"/>
          <a:r>
            <a:rPr lang="tr-TR" sz="2000" dirty="0">
              <a:solidFill>
                <a:srgbClr val="333333"/>
              </a:solidFill>
              <a:latin typeface="Arial"/>
              <a:ea typeface="Arial"/>
              <a:cs typeface="Arial"/>
              <a:sym typeface="Arial"/>
            </a:rPr>
            <a:t>Biraz </a:t>
          </a:r>
          <a:r>
            <a:rPr lang="tr-TR" sz="2000" dirty="0" err="1">
              <a:solidFill>
                <a:srgbClr val="333333"/>
              </a:solidFill>
              <a:latin typeface="Arial"/>
              <a:ea typeface="Arial"/>
              <a:cs typeface="Arial"/>
              <a:sym typeface="Arial"/>
            </a:rPr>
            <a:t>Hiperparametrelerinden</a:t>
          </a:r>
          <a:r>
            <a:rPr lang="tr-TR" sz="2000" dirty="0">
              <a:solidFill>
                <a:srgbClr val="333333"/>
              </a:solidFill>
              <a:latin typeface="Arial"/>
              <a:ea typeface="Arial"/>
              <a:cs typeface="Arial"/>
              <a:sym typeface="Arial"/>
            </a:rPr>
            <a:t> bahsedelim. </a:t>
          </a:r>
          <a:r>
            <a:rPr lang="tr-TR" sz="2000" dirty="0" err="1">
              <a:solidFill>
                <a:srgbClr val="333333"/>
              </a:solidFill>
              <a:latin typeface="Arial"/>
              <a:ea typeface="Arial"/>
              <a:cs typeface="Arial"/>
              <a:sym typeface="Arial"/>
            </a:rPr>
            <a:t>n_estimator</a:t>
          </a:r>
          <a:r>
            <a:rPr lang="tr-TR" sz="2000" dirty="0">
              <a:solidFill>
                <a:srgbClr val="333333"/>
              </a:solidFill>
              <a:latin typeface="Arial"/>
              <a:ea typeface="Arial"/>
              <a:cs typeface="Arial"/>
              <a:sym typeface="Arial"/>
            </a:rPr>
            <a:t> değerini 200 gibi bir değer yaptık ki model kapsamlı olsun. </a:t>
          </a:r>
          <a:r>
            <a:rPr lang="tr-TR" sz="2000" dirty="0" err="1">
              <a:solidFill>
                <a:srgbClr val="333333"/>
              </a:solidFill>
              <a:latin typeface="Arial"/>
              <a:ea typeface="Arial"/>
              <a:cs typeface="Arial"/>
              <a:sym typeface="Arial"/>
            </a:rPr>
            <a:t>Overfitting’i</a:t>
          </a:r>
          <a:r>
            <a:rPr lang="tr-TR" sz="2000" dirty="0">
              <a:solidFill>
                <a:srgbClr val="333333"/>
              </a:solidFill>
              <a:latin typeface="Arial"/>
              <a:ea typeface="Arial"/>
              <a:cs typeface="Arial"/>
              <a:sym typeface="Arial"/>
            </a:rPr>
            <a:t> önlemek için </a:t>
          </a:r>
          <a:r>
            <a:rPr lang="tr-TR" sz="2000" dirty="0" err="1">
              <a:solidFill>
                <a:srgbClr val="333333"/>
              </a:solidFill>
              <a:latin typeface="Arial"/>
              <a:ea typeface="Arial"/>
              <a:cs typeface="Arial"/>
              <a:sym typeface="Arial"/>
            </a:rPr>
            <a:t>max_depth’i</a:t>
          </a:r>
          <a:r>
            <a:rPr lang="tr-TR" sz="2000" dirty="0">
              <a:solidFill>
                <a:srgbClr val="333333"/>
              </a:solidFill>
              <a:latin typeface="Arial"/>
              <a:ea typeface="Arial"/>
              <a:cs typeface="Arial"/>
              <a:sym typeface="Arial"/>
            </a:rPr>
            <a:t> 10 gibi görece küçük bir değer aldık. </a:t>
          </a:r>
          <a:r>
            <a:rPr lang="tr-TR" sz="2000" dirty="0" err="1">
              <a:solidFill>
                <a:srgbClr val="333333"/>
              </a:solidFill>
              <a:latin typeface="Arial"/>
              <a:ea typeface="Arial"/>
              <a:cs typeface="Arial"/>
              <a:sym typeface="Arial"/>
            </a:rPr>
            <a:t>min_sample_split</a:t>
          </a:r>
          <a:r>
            <a:rPr lang="tr-TR" sz="2000" dirty="0">
              <a:solidFill>
                <a:srgbClr val="333333"/>
              </a:solidFill>
              <a:latin typeface="Arial"/>
              <a:ea typeface="Arial"/>
              <a:cs typeface="Arial"/>
              <a:sym typeface="Arial"/>
            </a:rPr>
            <a:t> parametresini 5 alarak, en az ne kadar </a:t>
          </a:r>
          <a:r>
            <a:rPr lang="tr-TR" sz="2000" dirty="0" err="1">
              <a:solidFill>
                <a:srgbClr val="333333"/>
              </a:solidFill>
              <a:latin typeface="Arial"/>
              <a:ea typeface="Arial"/>
              <a:cs typeface="Arial"/>
              <a:sym typeface="Arial"/>
            </a:rPr>
            <a:t>sample</a:t>
          </a:r>
          <a:r>
            <a:rPr lang="tr-TR" sz="2000" dirty="0">
              <a:solidFill>
                <a:srgbClr val="333333"/>
              </a:solidFill>
              <a:latin typeface="Arial"/>
              <a:ea typeface="Arial"/>
              <a:cs typeface="Arial"/>
              <a:sym typeface="Arial"/>
            </a:rPr>
            <a:t> aldığında ayrılma olabileceğini belirlemiş olduk. </a:t>
          </a:r>
          <a:r>
            <a:rPr lang="tr-TR" sz="2000" dirty="0" err="1">
              <a:solidFill>
                <a:srgbClr val="333333"/>
              </a:solidFill>
              <a:latin typeface="Arial"/>
              <a:ea typeface="Arial"/>
              <a:cs typeface="Arial"/>
              <a:sym typeface="Arial"/>
            </a:rPr>
            <a:t>min_sample_leaf</a:t>
          </a:r>
          <a:r>
            <a:rPr lang="tr-TR" sz="2000" dirty="0">
              <a:solidFill>
                <a:srgbClr val="333333"/>
              </a:solidFill>
              <a:latin typeface="Arial"/>
              <a:ea typeface="Arial"/>
              <a:cs typeface="Arial"/>
              <a:sym typeface="Arial"/>
            </a:rPr>
            <a:t> parametresini 2 alarak bir yaprak düğümünde alabileceği minimum değeri ayarlamış olduk. </a:t>
          </a:r>
          <a:r>
            <a:rPr lang="tr-TR" sz="2000" dirty="0" err="1">
              <a:solidFill>
                <a:srgbClr val="333333"/>
              </a:solidFill>
              <a:latin typeface="Arial"/>
              <a:ea typeface="Arial"/>
              <a:cs typeface="Arial"/>
              <a:sym typeface="Arial"/>
            </a:rPr>
            <a:t>max_features</a:t>
          </a:r>
          <a:r>
            <a:rPr lang="tr-TR" sz="2000" dirty="0">
              <a:solidFill>
                <a:srgbClr val="333333"/>
              </a:solidFill>
              <a:latin typeface="Arial"/>
              <a:ea typeface="Arial"/>
              <a:cs typeface="Arial"/>
              <a:sym typeface="Arial"/>
            </a:rPr>
            <a:t> parametresini ‘</a:t>
          </a:r>
          <a:r>
            <a:rPr lang="tr-TR" sz="2000" dirty="0" err="1">
              <a:solidFill>
                <a:srgbClr val="333333"/>
              </a:solidFill>
              <a:latin typeface="Arial"/>
              <a:ea typeface="Arial"/>
              <a:cs typeface="Arial"/>
              <a:sym typeface="Arial"/>
            </a:rPr>
            <a:t>sqrt</a:t>
          </a:r>
          <a:r>
            <a:rPr lang="tr-TR" sz="2000" dirty="0">
              <a:solidFill>
                <a:srgbClr val="333333"/>
              </a:solidFill>
              <a:latin typeface="Arial"/>
              <a:ea typeface="Arial"/>
              <a:cs typeface="Arial"/>
              <a:sym typeface="Arial"/>
            </a:rPr>
            <a:t>’ olarak alarak </a:t>
          </a:r>
          <a:r>
            <a:rPr lang="tr-TR" sz="2000" dirty="0" err="1">
              <a:solidFill>
                <a:srgbClr val="333333"/>
              </a:solidFill>
              <a:latin typeface="Arial"/>
              <a:ea typeface="Arial"/>
              <a:cs typeface="Arial"/>
              <a:sym typeface="Arial"/>
            </a:rPr>
            <a:t>featureları</a:t>
          </a:r>
          <a:r>
            <a:rPr lang="tr-TR" sz="2000" dirty="0">
              <a:solidFill>
                <a:srgbClr val="333333"/>
              </a:solidFill>
              <a:latin typeface="Arial"/>
              <a:ea typeface="Arial"/>
              <a:cs typeface="Arial"/>
              <a:sym typeface="Arial"/>
            </a:rPr>
            <a:t>(özellikleri) sınırlandırarak regülasyon yapılmasını sağlar. </a:t>
          </a:r>
          <a:r>
            <a:rPr lang="tr-TR" sz="2000" dirty="0" err="1">
              <a:solidFill>
                <a:srgbClr val="333333"/>
              </a:solidFill>
              <a:latin typeface="Arial"/>
              <a:ea typeface="Arial"/>
              <a:cs typeface="Arial"/>
              <a:sym typeface="Arial"/>
            </a:rPr>
            <a:t>class_weight</a:t>
          </a:r>
          <a:r>
            <a:rPr lang="tr-TR" sz="2000" dirty="0">
              <a:solidFill>
                <a:srgbClr val="333333"/>
              </a:solidFill>
              <a:latin typeface="Arial"/>
              <a:ea typeface="Arial"/>
              <a:cs typeface="Arial"/>
              <a:sym typeface="Arial"/>
            </a:rPr>
            <a:t> parametresini ise ‘</a:t>
          </a:r>
          <a:r>
            <a:rPr lang="tr-TR" sz="2000" dirty="0" err="1">
              <a:solidFill>
                <a:srgbClr val="333333"/>
              </a:solidFill>
              <a:latin typeface="Arial"/>
              <a:ea typeface="Arial"/>
              <a:cs typeface="Arial"/>
              <a:sym typeface="Arial"/>
            </a:rPr>
            <a:t>balanced</a:t>
          </a:r>
          <a:r>
            <a:rPr lang="tr-TR" sz="2000" dirty="0">
              <a:solidFill>
                <a:srgbClr val="333333"/>
              </a:solidFill>
              <a:latin typeface="Arial"/>
              <a:ea typeface="Arial"/>
              <a:cs typeface="Arial"/>
              <a:sym typeface="Arial"/>
            </a:rPr>
            <a:t> yaparak olabildiğince dengeli dağıtılmaya çalışıldı.</a:t>
          </a:r>
          <a:endParaRPr lang="tr-TR" sz="2000" dirty="0">
            <a:solidFill>
              <a:srgbClr val="333333"/>
            </a:solidFill>
          </a:endParaRPr>
        </a:p>
      </dgm:t>
    </dgm:pt>
    <dgm:pt modelId="{37510551-E97C-4C69-9141-D9EA73E214D6}" type="parTrans" cxnId="{4E934A9D-5FE7-4E12-BFEF-C95719F1F0FB}">
      <dgm:prSet/>
      <dgm:spPr/>
      <dgm:t>
        <a:bodyPr/>
        <a:lstStyle/>
        <a:p>
          <a:endParaRPr lang="tr-TR"/>
        </a:p>
      </dgm:t>
    </dgm:pt>
    <dgm:pt modelId="{EF80A4D2-DFA3-45AA-BC34-2560BE67BC36}" type="sibTrans" cxnId="{4E934A9D-5FE7-4E12-BFEF-C95719F1F0FB}">
      <dgm:prSet/>
      <dgm:spPr/>
      <dgm:t>
        <a:bodyPr/>
        <a:lstStyle/>
        <a:p>
          <a:endParaRPr lang="tr-TR"/>
        </a:p>
      </dgm:t>
    </dgm:pt>
    <dgm:pt modelId="{BF367F27-C688-47B3-99FF-B07EB31A1D33}" type="pres">
      <dgm:prSet presAssocID="{871580C1-F722-4E91-8D74-3421E69A3F71}" presName="Name0" presStyleCnt="0">
        <dgm:presLayoutVars>
          <dgm:chMax/>
          <dgm:chPref/>
          <dgm:dir/>
        </dgm:presLayoutVars>
      </dgm:prSet>
      <dgm:spPr/>
    </dgm:pt>
    <dgm:pt modelId="{DC30FF01-E526-44BF-B765-EFFBA5909046}" type="pres">
      <dgm:prSet presAssocID="{27BFF59B-9185-4F15-B997-132EC910062F}" presName="parenttextcomposite" presStyleCnt="0"/>
      <dgm:spPr/>
    </dgm:pt>
    <dgm:pt modelId="{6E88703F-0A93-4539-9E57-4EF0D0920922}" type="pres">
      <dgm:prSet presAssocID="{27BFF59B-9185-4F15-B997-132EC910062F}" presName="parenttext" presStyleLbl="revTx" presStyleIdx="0" presStyleCnt="1">
        <dgm:presLayoutVars>
          <dgm:chMax/>
          <dgm:chPref val="2"/>
          <dgm:bulletEnabled val="1"/>
        </dgm:presLayoutVars>
      </dgm:prSet>
      <dgm:spPr/>
    </dgm:pt>
    <dgm:pt modelId="{5A796A1D-3094-4266-8FF3-C8BB47B521A4}" type="pres">
      <dgm:prSet presAssocID="{27BFF59B-9185-4F15-B997-132EC910062F}" presName="parallelogramComposite" presStyleCnt="0"/>
      <dgm:spPr/>
    </dgm:pt>
    <dgm:pt modelId="{319BB04B-67D4-4BEB-A432-8A524F077FD6}" type="pres">
      <dgm:prSet presAssocID="{27BFF59B-9185-4F15-B997-132EC910062F}" presName="parallelogram1" presStyleLbl="alignNode1" presStyleIdx="0" presStyleCnt="7" custAng="0"/>
      <dgm:spPr/>
    </dgm:pt>
    <dgm:pt modelId="{8A9B9C26-3CA0-4A3D-8A45-59AEC8F6C318}" type="pres">
      <dgm:prSet presAssocID="{27BFF59B-9185-4F15-B997-132EC910062F}" presName="parallelogram2" presStyleLbl="alignNode1" presStyleIdx="1" presStyleCnt="7" custAng="0"/>
      <dgm:spPr/>
    </dgm:pt>
    <dgm:pt modelId="{401AD04E-C7C3-4C7F-B642-9DB27F83B94F}" type="pres">
      <dgm:prSet presAssocID="{27BFF59B-9185-4F15-B997-132EC910062F}" presName="parallelogram3" presStyleLbl="alignNode1" presStyleIdx="2" presStyleCnt="7"/>
      <dgm:spPr/>
    </dgm:pt>
    <dgm:pt modelId="{F571AA4A-3865-491D-81BB-88ECB5FF3080}" type="pres">
      <dgm:prSet presAssocID="{27BFF59B-9185-4F15-B997-132EC910062F}" presName="parallelogram4" presStyleLbl="alignNode1" presStyleIdx="3" presStyleCnt="7"/>
      <dgm:spPr/>
    </dgm:pt>
    <dgm:pt modelId="{B6DC663F-C240-4DDF-8526-41F44CF40617}" type="pres">
      <dgm:prSet presAssocID="{27BFF59B-9185-4F15-B997-132EC910062F}" presName="parallelogram5" presStyleLbl="alignNode1" presStyleIdx="4" presStyleCnt="7"/>
      <dgm:spPr/>
    </dgm:pt>
    <dgm:pt modelId="{32C7D560-DC24-439B-BFDC-9C79E7870F6D}" type="pres">
      <dgm:prSet presAssocID="{27BFF59B-9185-4F15-B997-132EC910062F}" presName="parallelogram6" presStyleLbl="alignNode1" presStyleIdx="5" presStyleCnt="7"/>
      <dgm:spPr/>
    </dgm:pt>
    <dgm:pt modelId="{436BE4AC-3040-4A06-8187-4CD0EEFA64A5}" type="pres">
      <dgm:prSet presAssocID="{27BFF59B-9185-4F15-B997-132EC910062F}" presName="parallelogram7" presStyleLbl="alignNode1" presStyleIdx="6" presStyleCnt="7"/>
      <dgm:spPr/>
    </dgm:pt>
  </dgm:ptLst>
  <dgm:cxnLst>
    <dgm:cxn modelId="{B48A3510-D34B-4F90-9100-5E7665E418FF}" type="presOf" srcId="{27BFF59B-9185-4F15-B997-132EC910062F}" destId="{6E88703F-0A93-4539-9E57-4EF0D0920922}" srcOrd="0" destOrd="0" presId="urn:microsoft.com/office/officeart/2008/layout/VerticalAccentList"/>
    <dgm:cxn modelId="{0DC2F159-8612-446C-A6E8-A9D655A5A476}" type="presOf" srcId="{871580C1-F722-4E91-8D74-3421E69A3F71}" destId="{BF367F27-C688-47B3-99FF-B07EB31A1D33}" srcOrd="0" destOrd="0" presId="urn:microsoft.com/office/officeart/2008/layout/VerticalAccentList"/>
    <dgm:cxn modelId="{4E934A9D-5FE7-4E12-BFEF-C95719F1F0FB}" srcId="{871580C1-F722-4E91-8D74-3421E69A3F71}" destId="{27BFF59B-9185-4F15-B997-132EC910062F}" srcOrd="0" destOrd="0" parTransId="{37510551-E97C-4C69-9141-D9EA73E214D6}" sibTransId="{EF80A4D2-DFA3-45AA-BC34-2560BE67BC36}"/>
    <dgm:cxn modelId="{0DA7EFB1-190A-4ACC-A73B-24FD87896359}" type="presParOf" srcId="{BF367F27-C688-47B3-99FF-B07EB31A1D33}" destId="{DC30FF01-E526-44BF-B765-EFFBA5909046}" srcOrd="0" destOrd="0" presId="urn:microsoft.com/office/officeart/2008/layout/VerticalAccentList"/>
    <dgm:cxn modelId="{DCADA2BE-91B7-409E-AAF9-D478CEA76650}" type="presParOf" srcId="{DC30FF01-E526-44BF-B765-EFFBA5909046}" destId="{6E88703F-0A93-4539-9E57-4EF0D0920922}" srcOrd="0" destOrd="0" presId="urn:microsoft.com/office/officeart/2008/layout/VerticalAccentList"/>
    <dgm:cxn modelId="{2373D9CE-1C39-4871-936C-14881ADAC9BA}" type="presParOf" srcId="{BF367F27-C688-47B3-99FF-B07EB31A1D33}" destId="{5A796A1D-3094-4266-8FF3-C8BB47B521A4}" srcOrd="1" destOrd="0" presId="urn:microsoft.com/office/officeart/2008/layout/VerticalAccentList"/>
    <dgm:cxn modelId="{F178A585-55D0-419C-BCD0-FB67240F0558}" type="presParOf" srcId="{5A796A1D-3094-4266-8FF3-C8BB47B521A4}" destId="{319BB04B-67D4-4BEB-A432-8A524F077FD6}" srcOrd="0" destOrd="0" presId="urn:microsoft.com/office/officeart/2008/layout/VerticalAccentList"/>
    <dgm:cxn modelId="{74F860A5-A504-4A9D-8D19-8A87EDAD560E}" type="presParOf" srcId="{5A796A1D-3094-4266-8FF3-C8BB47B521A4}" destId="{8A9B9C26-3CA0-4A3D-8A45-59AEC8F6C318}" srcOrd="1" destOrd="0" presId="urn:microsoft.com/office/officeart/2008/layout/VerticalAccentList"/>
    <dgm:cxn modelId="{F92F73A3-04AD-4459-AAA6-45B2BFC60E2C}" type="presParOf" srcId="{5A796A1D-3094-4266-8FF3-C8BB47B521A4}" destId="{401AD04E-C7C3-4C7F-B642-9DB27F83B94F}" srcOrd="2" destOrd="0" presId="urn:microsoft.com/office/officeart/2008/layout/VerticalAccentList"/>
    <dgm:cxn modelId="{7C5DC0AB-82F5-4C67-A001-C1712444D56E}" type="presParOf" srcId="{5A796A1D-3094-4266-8FF3-C8BB47B521A4}" destId="{F571AA4A-3865-491D-81BB-88ECB5FF3080}" srcOrd="3" destOrd="0" presId="urn:microsoft.com/office/officeart/2008/layout/VerticalAccentList"/>
    <dgm:cxn modelId="{7DB55621-EF83-4326-B3B7-2477F8633FCC}" type="presParOf" srcId="{5A796A1D-3094-4266-8FF3-C8BB47B521A4}" destId="{B6DC663F-C240-4DDF-8526-41F44CF40617}" srcOrd="4" destOrd="0" presId="urn:microsoft.com/office/officeart/2008/layout/VerticalAccentList"/>
    <dgm:cxn modelId="{4826B42D-F0E6-4BDB-A3A4-4EAB687DDF77}" type="presParOf" srcId="{5A796A1D-3094-4266-8FF3-C8BB47B521A4}" destId="{32C7D560-DC24-439B-BFDC-9C79E7870F6D}" srcOrd="5" destOrd="0" presId="urn:microsoft.com/office/officeart/2008/layout/VerticalAccentList"/>
    <dgm:cxn modelId="{3D9F7375-BBEB-4EE5-8FEE-B7D39B2FF87A}" type="presParOf" srcId="{5A796A1D-3094-4266-8FF3-C8BB47B521A4}" destId="{436BE4AC-3040-4A06-8187-4CD0EEFA64A5}" srcOrd="6" destOrd="0" presId="urn:microsoft.com/office/officeart/2008/layout/VerticalAccent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71580C1-F722-4E91-8D74-3421E69A3F71}"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tr-TR"/>
        </a:p>
      </dgm:t>
    </dgm:pt>
    <dgm:pt modelId="{27BFF59B-9185-4F15-B997-132EC910062F}">
      <dgm:prSet phldrT="[Metin]" custT="1"/>
      <dgm:spPr/>
      <dgm:t>
        <a:bodyPr/>
        <a:lstStyle/>
        <a:p>
          <a:pPr algn="just"/>
          <a:r>
            <a:rPr lang="tr-TR" sz="2000" dirty="0" err="1">
              <a:solidFill>
                <a:srgbClr val="333333"/>
              </a:solidFill>
            </a:rPr>
            <a:t>Overfitting</a:t>
          </a:r>
          <a:r>
            <a:rPr lang="tr-TR" sz="2000" dirty="0">
              <a:solidFill>
                <a:srgbClr val="333333"/>
              </a:solidFill>
            </a:rPr>
            <a:t> olmaması için özellikle uğraşılsa da yüksek doğruluk oranı ancak dengesiz bir veri dağılımından dolayı ihtimal dahilindedir ancak  alınabilecek maksimum AUC-ROC değeri ve </a:t>
          </a:r>
          <a:r>
            <a:rPr lang="tr-TR" sz="2000" dirty="0" err="1">
              <a:solidFill>
                <a:srgbClr val="333333"/>
              </a:solidFill>
            </a:rPr>
            <a:t>macro</a:t>
          </a:r>
          <a:r>
            <a:rPr lang="tr-TR" sz="2000" dirty="0">
              <a:solidFill>
                <a:srgbClr val="333333"/>
              </a:solidFill>
            </a:rPr>
            <a:t> </a:t>
          </a:r>
          <a:r>
            <a:rPr lang="tr-TR" sz="2000" dirty="0" err="1">
              <a:solidFill>
                <a:srgbClr val="333333"/>
              </a:solidFill>
            </a:rPr>
            <a:t>average</a:t>
          </a:r>
          <a:r>
            <a:rPr lang="tr-TR" sz="2000" dirty="0">
              <a:solidFill>
                <a:srgbClr val="333333"/>
              </a:solidFill>
            </a:rPr>
            <a:t> f1-score değerine ulaşılmaya çalışılarak her şeye rağmen önüne geçilmeye çalışılmıştır.</a:t>
          </a:r>
        </a:p>
      </dgm:t>
    </dgm:pt>
    <dgm:pt modelId="{37510551-E97C-4C69-9141-D9EA73E214D6}" type="parTrans" cxnId="{4E934A9D-5FE7-4E12-BFEF-C95719F1F0FB}">
      <dgm:prSet/>
      <dgm:spPr/>
      <dgm:t>
        <a:bodyPr/>
        <a:lstStyle/>
        <a:p>
          <a:endParaRPr lang="tr-TR"/>
        </a:p>
      </dgm:t>
    </dgm:pt>
    <dgm:pt modelId="{EF80A4D2-DFA3-45AA-BC34-2560BE67BC36}" type="sibTrans" cxnId="{4E934A9D-5FE7-4E12-BFEF-C95719F1F0FB}">
      <dgm:prSet/>
      <dgm:spPr/>
      <dgm:t>
        <a:bodyPr/>
        <a:lstStyle/>
        <a:p>
          <a:endParaRPr lang="tr-TR"/>
        </a:p>
      </dgm:t>
    </dgm:pt>
    <dgm:pt modelId="{BF367F27-C688-47B3-99FF-B07EB31A1D33}" type="pres">
      <dgm:prSet presAssocID="{871580C1-F722-4E91-8D74-3421E69A3F71}" presName="Name0" presStyleCnt="0">
        <dgm:presLayoutVars>
          <dgm:chMax/>
          <dgm:chPref/>
          <dgm:dir/>
        </dgm:presLayoutVars>
      </dgm:prSet>
      <dgm:spPr/>
    </dgm:pt>
    <dgm:pt modelId="{DC30FF01-E526-44BF-B765-EFFBA5909046}" type="pres">
      <dgm:prSet presAssocID="{27BFF59B-9185-4F15-B997-132EC910062F}" presName="parenttextcomposite" presStyleCnt="0"/>
      <dgm:spPr/>
    </dgm:pt>
    <dgm:pt modelId="{6E88703F-0A93-4539-9E57-4EF0D0920922}" type="pres">
      <dgm:prSet presAssocID="{27BFF59B-9185-4F15-B997-132EC910062F}" presName="parenttext" presStyleLbl="revTx" presStyleIdx="0" presStyleCnt="1">
        <dgm:presLayoutVars>
          <dgm:chMax/>
          <dgm:chPref val="2"/>
          <dgm:bulletEnabled val="1"/>
        </dgm:presLayoutVars>
      </dgm:prSet>
      <dgm:spPr/>
    </dgm:pt>
    <dgm:pt modelId="{5A796A1D-3094-4266-8FF3-C8BB47B521A4}" type="pres">
      <dgm:prSet presAssocID="{27BFF59B-9185-4F15-B997-132EC910062F}" presName="parallelogramComposite" presStyleCnt="0"/>
      <dgm:spPr/>
    </dgm:pt>
    <dgm:pt modelId="{319BB04B-67D4-4BEB-A432-8A524F077FD6}" type="pres">
      <dgm:prSet presAssocID="{27BFF59B-9185-4F15-B997-132EC910062F}" presName="parallelogram1" presStyleLbl="alignNode1" presStyleIdx="0" presStyleCnt="7" custAng="0"/>
      <dgm:spPr/>
    </dgm:pt>
    <dgm:pt modelId="{8A9B9C26-3CA0-4A3D-8A45-59AEC8F6C318}" type="pres">
      <dgm:prSet presAssocID="{27BFF59B-9185-4F15-B997-132EC910062F}" presName="parallelogram2" presStyleLbl="alignNode1" presStyleIdx="1" presStyleCnt="7" custAng="0"/>
      <dgm:spPr/>
    </dgm:pt>
    <dgm:pt modelId="{401AD04E-C7C3-4C7F-B642-9DB27F83B94F}" type="pres">
      <dgm:prSet presAssocID="{27BFF59B-9185-4F15-B997-132EC910062F}" presName="parallelogram3" presStyleLbl="alignNode1" presStyleIdx="2" presStyleCnt="7"/>
      <dgm:spPr/>
    </dgm:pt>
    <dgm:pt modelId="{F571AA4A-3865-491D-81BB-88ECB5FF3080}" type="pres">
      <dgm:prSet presAssocID="{27BFF59B-9185-4F15-B997-132EC910062F}" presName="parallelogram4" presStyleLbl="alignNode1" presStyleIdx="3" presStyleCnt="7"/>
      <dgm:spPr/>
    </dgm:pt>
    <dgm:pt modelId="{B6DC663F-C240-4DDF-8526-41F44CF40617}" type="pres">
      <dgm:prSet presAssocID="{27BFF59B-9185-4F15-B997-132EC910062F}" presName="parallelogram5" presStyleLbl="alignNode1" presStyleIdx="4" presStyleCnt="7"/>
      <dgm:spPr/>
    </dgm:pt>
    <dgm:pt modelId="{32C7D560-DC24-439B-BFDC-9C79E7870F6D}" type="pres">
      <dgm:prSet presAssocID="{27BFF59B-9185-4F15-B997-132EC910062F}" presName="parallelogram6" presStyleLbl="alignNode1" presStyleIdx="5" presStyleCnt="7"/>
      <dgm:spPr/>
    </dgm:pt>
    <dgm:pt modelId="{436BE4AC-3040-4A06-8187-4CD0EEFA64A5}" type="pres">
      <dgm:prSet presAssocID="{27BFF59B-9185-4F15-B997-132EC910062F}" presName="parallelogram7" presStyleLbl="alignNode1" presStyleIdx="6" presStyleCnt="7"/>
      <dgm:spPr/>
    </dgm:pt>
  </dgm:ptLst>
  <dgm:cxnLst>
    <dgm:cxn modelId="{B48A3510-D34B-4F90-9100-5E7665E418FF}" type="presOf" srcId="{27BFF59B-9185-4F15-B997-132EC910062F}" destId="{6E88703F-0A93-4539-9E57-4EF0D0920922}" srcOrd="0" destOrd="0" presId="urn:microsoft.com/office/officeart/2008/layout/VerticalAccentList"/>
    <dgm:cxn modelId="{0DC2F159-8612-446C-A6E8-A9D655A5A476}" type="presOf" srcId="{871580C1-F722-4E91-8D74-3421E69A3F71}" destId="{BF367F27-C688-47B3-99FF-B07EB31A1D33}" srcOrd="0" destOrd="0" presId="urn:microsoft.com/office/officeart/2008/layout/VerticalAccentList"/>
    <dgm:cxn modelId="{4E934A9D-5FE7-4E12-BFEF-C95719F1F0FB}" srcId="{871580C1-F722-4E91-8D74-3421E69A3F71}" destId="{27BFF59B-9185-4F15-B997-132EC910062F}" srcOrd="0" destOrd="0" parTransId="{37510551-E97C-4C69-9141-D9EA73E214D6}" sibTransId="{EF80A4D2-DFA3-45AA-BC34-2560BE67BC36}"/>
    <dgm:cxn modelId="{0DA7EFB1-190A-4ACC-A73B-24FD87896359}" type="presParOf" srcId="{BF367F27-C688-47B3-99FF-B07EB31A1D33}" destId="{DC30FF01-E526-44BF-B765-EFFBA5909046}" srcOrd="0" destOrd="0" presId="urn:microsoft.com/office/officeart/2008/layout/VerticalAccentList"/>
    <dgm:cxn modelId="{DCADA2BE-91B7-409E-AAF9-D478CEA76650}" type="presParOf" srcId="{DC30FF01-E526-44BF-B765-EFFBA5909046}" destId="{6E88703F-0A93-4539-9E57-4EF0D0920922}" srcOrd="0" destOrd="0" presId="urn:microsoft.com/office/officeart/2008/layout/VerticalAccentList"/>
    <dgm:cxn modelId="{2373D9CE-1C39-4871-936C-14881ADAC9BA}" type="presParOf" srcId="{BF367F27-C688-47B3-99FF-B07EB31A1D33}" destId="{5A796A1D-3094-4266-8FF3-C8BB47B521A4}" srcOrd="1" destOrd="0" presId="urn:microsoft.com/office/officeart/2008/layout/VerticalAccentList"/>
    <dgm:cxn modelId="{F178A585-55D0-419C-BCD0-FB67240F0558}" type="presParOf" srcId="{5A796A1D-3094-4266-8FF3-C8BB47B521A4}" destId="{319BB04B-67D4-4BEB-A432-8A524F077FD6}" srcOrd="0" destOrd="0" presId="urn:microsoft.com/office/officeart/2008/layout/VerticalAccentList"/>
    <dgm:cxn modelId="{74F860A5-A504-4A9D-8D19-8A87EDAD560E}" type="presParOf" srcId="{5A796A1D-3094-4266-8FF3-C8BB47B521A4}" destId="{8A9B9C26-3CA0-4A3D-8A45-59AEC8F6C318}" srcOrd="1" destOrd="0" presId="urn:microsoft.com/office/officeart/2008/layout/VerticalAccentList"/>
    <dgm:cxn modelId="{F92F73A3-04AD-4459-AAA6-45B2BFC60E2C}" type="presParOf" srcId="{5A796A1D-3094-4266-8FF3-C8BB47B521A4}" destId="{401AD04E-C7C3-4C7F-B642-9DB27F83B94F}" srcOrd="2" destOrd="0" presId="urn:microsoft.com/office/officeart/2008/layout/VerticalAccentList"/>
    <dgm:cxn modelId="{7C5DC0AB-82F5-4C67-A001-C1712444D56E}" type="presParOf" srcId="{5A796A1D-3094-4266-8FF3-C8BB47B521A4}" destId="{F571AA4A-3865-491D-81BB-88ECB5FF3080}" srcOrd="3" destOrd="0" presId="urn:microsoft.com/office/officeart/2008/layout/VerticalAccentList"/>
    <dgm:cxn modelId="{7DB55621-EF83-4326-B3B7-2477F8633FCC}" type="presParOf" srcId="{5A796A1D-3094-4266-8FF3-C8BB47B521A4}" destId="{B6DC663F-C240-4DDF-8526-41F44CF40617}" srcOrd="4" destOrd="0" presId="urn:microsoft.com/office/officeart/2008/layout/VerticalAccentList"/>
    <dgm:cxn modelId="{4826B42D-F0E6-4BDB-A3A4-4EAB687DDF77}" type="presParOf" srcId="{5A796A1D-3094-4266-8FF3-C8BB47B521A4}" destId="{32C7D560-DC24-439B-BFDC-9C79E7870F6D}" srcOrd="5" destOrd="0" presId="urn:microsoft.com/office/officeart/2008/layout/VerticalAccentList"/>
    <dgm:cxn modelId="{3D9F7375-BBEB-4EE5-8FEE-B7D39B2FF87A}" type="presParOf" srcId="{5A796A1D-3094-4266-8FF3-C8BB47B521A4}" destId="{436BE4AC-3040-4A06-8187-4CD0EEFA64A5}" srcOrd="6" destOrd="0" presId="urn:microsoft.com/office/officeart/2008/layout/VerticalAccent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DDEE0-1B3D-442A-9178-4B6B123D7B3C}">
      <dsp:nvSpPr>
        <dsp:cNvPr id="0" name=""/>
        <dsp:cNvSpPr/>
      </dsp:nvSpPr>
      <dsp:spPr>
        <a:xfrm>
          <a:off x="1836419" y="976541"/>
          <a:ext cx="10355580" cy="323611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91931" tIns="121920" rIns="121920" bIns="121920" numCol="1" spcCol="1270" anchor="ctr" anchorCtr="0">
          <a:noAutofit/>
        </a:bodyPr>
        <a:lstStyle/>
        <a:p>
          <a:pPr marL="0" lvl="0" indent="0" algn="just" defTabSz="1422400">
            <a:lnSpc>
              <a:spcPct val="90000"/>
            </a:lnSpc>
            <a:spcBef>
              <a:spcPct val="0"/>
            </a:spcBef>
            <a:spcAft>
              <a:spcPct val="35000"/>
            </a:spcAft>
            <a:buNone/>
          </a:pPr>
          <a:r>
            <a:rPr lang="tr-TR" sz="3200" kern="1200" dirty="0">
              <a:solidFill>
                <a:srgbClr val="333333"/>
              </a:solidFill>
              <a:latin typeface="Arial"/>
              <a:ea typeface="Arial"/>
              <a:cs typeface="Arial"/>
              <a:sym typeface="Arial"/>
            </a:rPr>
            <a:t>Göktan Gümüşlü: Takım Kaptanı, Akdeniz Üniversitesi Elektrik Elektronik Mühendisliği bölümünde bir lisans öğrencisi. Aktif olarak bu projede yazılım geliştirmekten ve her türlü problem konusunda iletişime geçme sorumluluğu bulunan kişi.</a:t>
          </a:r>
          <a:endParaRPr lang="tr-TR" sz="3200" kern="1200" dirty="0">
            <a:solidFill>
              <a:srgbClr val="333333"/>
            </a:solidFill>
          </a:endParaRPr>
        </a:p>
      </dsp:txBody>
      <dsp:txXfrm>
        <a:off x="1836419" y="976541"/>
        <a:ext cx="10355580" cy="3236118"/>
      </dsp:txXfrm>
    </dsp:sp>
    <dsp:sp modelId="{0A728767-244A-4012-A021-A9A42A5A493F}">
      <dsp:nvSpPr>
        <dsp:cNvPr id="0" name=""/>
        <dsp:cNvSpPr/>
      </dsp:nvSpPr>
      <dsp:spPr>
        <a:xfrm>
          <a:off x="794507" y="496809"/>
          <a:ext cx="2265283" cy="339792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C47C92-5DD1-4FF8-9869-57FC4DD74D52}">
      <dsp:nvSpPr>
        <dsp:cNvPr id="0" name=""/>
        <dsp:cNvSpPr/>
      </dsp:nvSpPr>
      <dsp:spPr>
        <a:xfrm>
          <a:off x="1133951" y="4716617"/>
          <a:ext cx="10355580" cy="323611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91931" tIns="121920" rIns="121920" bIns="121920" numCol="1" spcCol="1270" anchor="ctr" anchorCtr="0">
          <a:noAutofit/>
        </a:bodyPr>
        <a:lstStyle/>
        <a:p>
          <a:pPr marL="0" lvl="0" indent="0" algn="just" defTabSz="1422400">
            <a:lnSpc>
              <a:spcPct val="90000"/>
            </a:lnSpc>
            <a:spcBef>
              <a:spcPct val="0"/>
            </a:spcBef>
            <a:spcAft>
              <a:spcPct val="35000"/>
            </a:spcAft>
            <a:buNone/>
          </a:pPr>
          <a:r>
            <a:rPr lang="tr-TR" sz="3200" kern="1200" dirty="0">
              <a:solidFill>
                <a:srgbClr val="333333"/>
              </a:solidFill>
              <a:latin typeface="Arial"/>
              <a:ea typeface="Arial"/>
              <a:cs typeface="Arial"/>
              <a:sym typeface="Arial"/>
            </a:rPr>
            <a:t>Dr. Öğr. Üyesi Yalçın Albayrak: Akdeniz Üniversitesi Elektrik Elektronik Mühendisliği bölümünde akademisyen. Bu proje kapsamında destek, mentorluk, öneri ve tavsiye verme, yazılım projesini değerlendirip geliştirme adına önerilerde bulunmuştur.</a:t>
          </a:r>
          <a:endParaRPr lang="tr-TR" sz="3200" kern="1200" dirty="0">
            <a:solidFill>
              <a:srgbClr val="333333"/>
            </a:solidFill>
          </a:endParaRPr>
        </a:p>
      </dsp:txBody>
      <dsp:txXfrm>
        <a:off x="1133951" y="4716617"/>
        <a:ext cx="10355580" cy="3236118"/>
      </dsp:txXfrm>
    </dsp:sp>
    <dsp:sp modelId="{05905258-C6D3-4246-BFCE-F1A1C14C488E}">
      <dsp:nvSpPr>
        <dsp:cNvPr id="0" name=""/>
        <dsp:cNvSpPr/>
      </dsp:nvSpPr>
      <dsp:spPr>
        <a:xfrm>
          <a:off x="702468" y="4249177"/>
          <a:ext cx="2265283" cy="339792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8703F-0A93-4539-9E57-4EF0D0920922}">
      <dsp:nvSpPr>
        <dsp:cNvPr id="0" name=""/>
        <dsp:cNvSpPr/>
      </dsp:nvSpPr>
      <dsp:spPr>
        <a:xfrm>
          <a:off x="380126" y="5557095"/>
          <a:ext cx="6776040" cy="616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just" defTabSz="889000">
            <a:lnSpc>
              <a:spcPct val="90000"/>
            </a:lnSpc>
            <a:spcBef>
              <a:spcPct val="0"/>
            </a:spcBef>
            <a:spcAft>
              <a:spcPct val="35000"/>
            </a:spcAft>
            <a:buNone/>
          </a:pPr>
          <a:r>
            <a:rPr lang="tr-TR" sz="2000" kern="1200" dirty="0">
              <a:solidFill>
                <a:srgbClr val="333333"/>
              </a:solidFill>
              <a:latin typeface="Arial"/>
              <a:ea typeface="Arial"/>
              <a:cs typeface="Arial"/>
              <a:sym typeface="Arial"/>
            </a:rPr>
            <a:t>Yanda bulunan görsel, Adlandırılmış Varlık Tespiti yani NER tespiti noktasında kullanılan LSTM modelinin eğitim sürecidir. Görüldüğü üzere erken durdurma yapılması gerekmesine rağmen durdurulmamış olsa da </a:t>
          </a:r>
          <a:r>
            <a:rPr lang="tr-TR" sz="2000" kern="1200" dirty="0" err="1">
              <a:solidFill>
                <a:srgbClr val="333333"/>
              </a:solidFill>
              <a:latin typeface="Arial"/>
              <a:ea typeface="Arial"/>
              <a:cs typeface="Arial"/>
              <a:sym typeface="Arial"/>
            </a:rPr>
            <a:t>epoch</a:t>
          </a:r>
          <a:r>
            <a:rPr lang="tr-TR" sz="2000" kern="1200" dirty="0">
              <a:solidFill>
                <a:srgbClr val="333333"/>
              </a:solidFill>
              <a:latin typeface="Arial"/>
              <a:ea typeface="Arial"/>
              <a:cs typeface="Arial"/>
              <a:sym typeface="Arial"/>
            </a:rPr>
            <a:t> sayısını çok düşük tutmayıp yanlış yanıtlara ulaşmaması için eğitimin biraz sürmesini sağlamaya çalışmıştım. Eğitim parametreleri olarak, 10000 boyutlu giriş, 64 çıkış boyutu, en son Dense katmanında 3 </a:t>
          </a:r>
          <a:r>
            <a:rPr lang="tr-TR" sz="2000" kern="1200" dirty="0" err="1">
              <a:solidFill>
                <a:srgbClr val="333333"/>
              </a:solidFill>
              <a:latin typeface="Arial"/>
              <a:ea typeface="Arial"/>
              <a:cs typeface="Arial"/>
              <a:sym typeface="Arial"/>
            </a:rPr>
            <a:t>output</a:t>
          </a:r>
          <a:r>
            <a:rPr lang="tr-TR" sz="2000" kern="1200" dirty="0">
              <a:solidFill>
                <a:srgbClr val="333333"/>
              </a:solidFill>
              <a:latin typeface="Arial"/>
              <a:ea typeface="Arial"/>
              <a:cs typeface="Arial"/>
              <a:sym typeface="Arial"/>
            </a:rPr>
            <a:t> olacak şekilde ayarlanmıştır. Aktivasyon fonksiyonu olarak </a:t>
          </a:r>
          <a:r>
            <a:rPr lang="tr-TR" sz="2000" kern="1200" dirty="0" err="1">
              <a:solidFill>
                <a:srgbClr val="333333"/>
              </a:solidFill>
              <a:latin typeface="Arial"/>
              <a:ea typeface="Arial"/>
              <a:cs typeface="Arial"/>
              <a:sym typeface="Arial"/>
            </a:rPr>
            <a:t>Softmax</a:t>
          </a:r>
          <a:r>
            <a:rPr lang="tr-TR" sz="2000" kern="1200" dirty="0">
              <a:solidFill>
                <a:srgbClr val="333333"/>
              </a:solidFill>
              <a:latin typeface="Arial"/>
              <a:ea typeface="Arial"/>
              <a:cs typeface="Arial"/>
              <a:sym typeface="Arial"/>
            </a:rPr>
            <a:t> kullanılmıştır. 32 ünite katmanlıdır. Dışarıda bırakma, </a:t>
          </a:r>
          <a:r>
            <a:rPr lang="tr-TR" sz="2000" kern="1200" dirty="0" err="1">
              <a:solidFill>
                <a:srgbClr val="333333"/>
              </a:solidFill>
              <a:latin typeface="Arial"/>
              <a:ea typeface="Arial"/>
              <a:cs typeface="Arial"/>
              <a:sym typeface="Arial"/>
            </a:rPr>
            <a:t>Dropout</a:t>
          </a:r>
          <a:r>
            <a:rPr lang="tr-TR" sz="2000" kern="1200" dirty="0">
              <a:solidFill>
                <a:srgbClr val="333333"/>
              </a:solidFill>
              <a:latin typeface="Arial"/>
              <a:ea typeface="Arial"/>
              <a:cs typeface="Arial"/>
              <a:sym typeface="Arial"/>
            </a:rPr>
            <a:t> oranı 0.2’dir. Yanda da görüldüğü üzere 10 </a:t>
          </a:r>
          <a:r>
            <a:rPr lang="tr-TR" sz="2000" kern="1200" dirty="0" err="1">
              <a:solidFill>
                <a:srgbClr val="333333"/>
              </a:solidFill>
              <a:latin typeface="Arial"/>
              <a:ea typeface="Arial"/>
              <a:cs typeface="Arial"/>
              <a:sym typeface="Arial"/>
            </a:rPr>
            <a:t>epoch</a:t>
          </a:r>
          <a:r>
            <a:rPr lang="tr-TR" sz="2000" kern="1200" dirty="0">
              <a:solidFill>
                <a:srgbClr val="333333"/>
              </a:solidFill>
              <a:latin typeface="Arial"/>
              <a:ea typeface="Arial"/>
              <a:cs typeface="Arial"/>
              <a:sym typeface="Arial"/>
            </a:rPr>
            <a:t> değeri olarak eğitilmiştir. Kayıp fonksiyonu </a:t>
          </a:r>
          <a:r>
            <a:rPr lang="tr-TR" sz="2000" kern="1200" dirty="0" err="1">
              <a:solidFill>
                <a:srgbClr val="333333"/>
              </a:solidFill>
              <a:latin typeface="Arial"/>
              <a:ea typeface="Arial"/>
              <a:cs typeface="Arial"/>
              <a:sym typeface="Arial"/>
            </a:rPr>
            <a:t>sparse</a:t>
          </a:r>
          <a:r>
            <a:rPr lang="tr-TR" sz="2000" kern="1200" dirty="0">
              <a:solidFill>
                <a:srgbClr val="333333"/>
              </a:solidFill>
              <a:latin typeface="Arial"/>
              <a:ea typeface="Arial"/>
              <a:cs typeface="Arial"/>
              <a:sym typeface="Arial"/>
            </a:rPr>
            <a:t> </a:t>
          </a:r>
          <a:r>
            <a:rPr lang="tr-TR" sz="2000" kern="1200" dirty="0" err="1">
              <a:solidFill>
                <a:srgbClr val="333333"/>
              </a:solidFill>
              <a:latin typeface="Arial"/>
              <a:ea typeface="Arial"/>
              <a:cs typeface="Arial"/>
              <a:sym typeface="Arial"/>
            </a:rPr>
            <a:t>category</a:t>
          </a:r>
          <a:r>
            <a:rPr lang="tr-TR" sz="2000" kern="1200" dirty="0">
              <a:solidFill>
                <a:srgbClr val="333333"/>
              </a:solidFill>
              <a:latin typeface="Arial"/>
              <a:ea typeface="Arial"/>
              <a:cs typeface="Arial"/>
              <a:sym typeface="Arial"/>
            </a:rPr>
            <a:t> </a:t>
          </a:r>
          <a:r>
            <a:rPr lang="tr-TR" sz="2000" kern="1200" dirty="0" err="1">
              <a:solidFill>
                <a:srgbClr val="333333"/>
              </a:solidFill>
              <a:latin typeface="Arial"/>
              <a:ea typeface="Arial"/>
              <a:cs typeface="Arial"/>
              <a:sym typeface="Arial"/>
            </a:rPr>
            <a:t>crossentropy’dir</a:t>
          </a:r>
          <a:r>
            <a:rPr lang="tr-TR" sz="2000" kern="1200" dirty="0">
              <a:solidFill>
                <a:srgbClr val="333333"/>
              </a:solidFill>
              <a:latin typeface="Arial"/>
              <a:ea typeface="Arial"/>
              <a:cs typeface="Arial"/>
              <a:sym typeface="Arial"/>
            </a:rPr>
            <a:t>. </a:t>
          </a:r>
          <a:r>
            <a:rPr lang="tr-TR" sz="2000" kern="1200" dirty="0" err="1">
              <a:solidFill>
                <a:srgbClr val="333333"/>
              </a:solidFill>
              <a:latin typeface="Arial"/>
              <a:ea typeface="Arial"/>
              <a:cs typeface="Arial"/>
              <a:sym typeface="Arial"/>
            </a:rPr>
            <a:t>Validation</a:t>
          </a:r>
          <a:r>
            <a:rPr lang="tr-TR" sz="2000" kern="1200" dirty="0">
              <a:solidFill>
                <a:srgbClr val="333333"/>
              </a:solidFill>
              <a:latin typeface="Arial"/>
              <a:ea typeface="Arial"/>
              <a:cs typeface="Arial"/>
              <a:sym typeface="Arial"/>
            </a:rPr>
            <a:t>, test setinden ayrılan bir kısım üzerinden sağlanmıştır. Adam </a:t>
          </a:r>
          <a:r>
            <a:rPr lang="tr-TR" sz="2000" kern="1200" dirty="0" err="1">
              <a:solidFill>
                <a:srgbClr val="333333"/>
              </a:solidFill>
              <a:latin typeface="Arial"/>
              <a:ea typeface="Arial"/>
              <a:cs typeface="Arial"/>
              <a:sym typeface="Arial"/>
            </a:rPr>
            <a:t>optimizeri</a:t>
          </a:r>
          <a:r>
            <a:rPr lang="tr-TR" sz="2000" kern="1200" dirty="0">
              <a:solidFill>
                <a:srgbClr val="333333"/>
              </a:solidFill>
              <a:latin typeface="Arial"/>
              <a:ea typeface="Arial"/>
              <a:cs typeface="Arial"/>
              <a:sym typeface="Arial"/>
            </a:rPr>
            <a:t> kullanılmaktadır. Doğruluk oranı: 99.45 olarak kalmıştır.</a:t>
          </a:r>
          <a:endParaRPr lang="tr-TR" sz="2000" kern="1200" dirty="0">
            <a:solidFill>
              <a:srgbClr val="333333"/>
            </a:solidFill>
          </a:endParaRPr>
        </a:p>
      </dsp:txBody>
      <dsp:txXfrm>
        <a:off x="380126" y="5557095"/>
        <a:ext cx="6776040" cy="616003"/>
      </dsp:txXfrm>
    </dsp:sp>
    <dsp:sp modelId="{319BB04B-67D4-4BEB-A432-8A524F077FD6}">
      <dsp:nvSpPr>
        <dsp:cNvPr id="0" name=""/>
        <dsp:cNvSpPr/>
      </dsp:nvSpPr>
      <dsp:spPr>
        <a:xfrm>
          <a:off x="380126"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B9C26-3CA0-4A3D-8A45-59AEC8F6C318}">
      <dsp:nvSpPr>
        <dsp:cNvPr id="0" name=""/>
        <dsp:cNvSpPr/>
      </dsp:nvSpPr>
      <dsp:spPr>
        <a:xfrm>
          <a:off x="1336301"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AD04E-C7C3-4C7F-B642-9DB27F83B94F}">
      <dsp:nvSpPr>
        <dsp:cNvPr id="0" name=""/>
        <dsp:cNvSpPr/>
      </dsp:nvSpPr>
      <dsp:spPr>
        <a:xfrm>
          <a:off x="2292475"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71AA4A-3865-491D-81BB-88ECB5FF3080}">
      <dsp:nvSpPr>
        <dsp:cNvPr id="0" name=""/>
        <dsp:cNvSpPr/>
      </dsp:nvSpPr>
      <dsp:spPr>
        <a:xfrm>
          <a:off x="3248650"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C663F-C240-4DDF-8526-41F44CF40617}">
      <dsp:nvSpPr>
        <dsp:cNvPr id="0" name=""/>
        <dsp:cNvSpPr/>
      </dsp:nvSpPr>
      <dsp:spPr>
        <a:xfrm>
          <a:off x="4204825"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C7D560-DC24-439B-BFDC-9C79E7870F6D}">
      <dsp:nvSpPr>
        <dsp:cNvPr id="0" name=""/>
        <dsp:cNvSpPr/>
      </dsp:nvSpPr>
      <dsp:spPr>
        <a:xfrm>
          <a:off x="5160999"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6BE4AC-3040-4A06-8187-4CD0EEFA64A5}">
      <dsp:nvSpPr>
        <dsp:cNvPr id="0" name=""/>
        <dsp:cNvSpPr/>
      </dsp:nvSpPr>
      <dsp:spPr>
        <a:xfrm>
          <a:off x="6117174"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98AC7-F4B1-4AF7-85F1-DFDBDC61DB8A}">
      <dsp:nvSpPr>
        <dsp:cNvPr id="0" name=""/>
        <dsp:cNvSpPr/>
      </dsp:nvSpPr>
      <dsp:spPr>
        <a:xfrm rot="5400000">
          <a:off x="6800687" y="-2601608"/>
          <a:ext cx="1528896" cy="712012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endParaRPr lang="tr-TR" sz="1600" kern="1200" dirty="0">
            <a:solidFill>
              <a:srgbClr val="333333"/>
            </a:solidFill>
          </a:endParaRPr>
        </a:p>
        <a:p>
          <a:pPr marL="171450" lvl="1" indent="-171450" algn="l" defTabSz="711200">
            <a:lnSpc>
              <a:spcPct val="90000"/>
            </a:lnSpc>
            <a:spcBef>
              <a:spcPct val="0"/>
            </a:spcBef>
            <a:spcAft>
              <a:spcPct val="15000"/>
            </a:spcAft>
            <a:buChar char="•"/>
          </a:pPr>
          <a:r>
            <a:rPr lang="tr-TR" sz="1600" kern="1200" dirty="0" err="1">
              <a:solidFill>
                <a:srgbClr val="333333"/>
              </a:solidFill>
            </a:rPr>
            <a:t>Random</a:t>
          </a:r>
          <a:r>
            <a:rPr lang="tr-TR" sz="1600" kern="1200" dirty="0">
              <a:solidFill>
                <a:srgbClr val="333333"/>
              </a:solidFill>
            </a:rPr>
            <a:t> </a:t>
          </a:r>
          <a:r>
            <a:rPr lang="tr-TR" sz="1600" kern="1200" dirty="0" err="1">
              <a:solidFill>
                <a:srgbClr val="333333"/>
              </a:solidFill>
            </a:rPr>
            <a:t>Forest</a:t>
          </a:r>
          <a:r>
            <a:rPr lang="tr-TR" sz="1600" kern="1200" dirty="0">
              <a:solidFill>
                <a:srgbClr val="333333"/>
              </a:solidFill>
            </a:rPr>
            <a:t> modelinin eğiliminden ötürü eğitilen modelin duygu analizi sonuçları olumlu çıkma eğilimindedir.</a:t>
          </a:r>
        </a:p>
        <a:p>
          <a:pPr marL="171450" lvl="1" indent="-171450" algn="l" defTabSz="711200">
            <a:lnSpc>
              <a:spcPct val="90000"/>
            </a:lnSpc>
            <a:spcBef>
              <a:spcPct val="0"/>
            </a:spcBef>
            <a:spcAft>
              <a:spcPct val="15000"/>
            </a:spcAft>
            <a:buChar char="•"/>
          </a:pPr>
          <a:r>
            <a:rPr lang="tr-TR" sz="1600" kern="1200" dirty="0">
              <a:solidFill>
                <a:srgbClr val="333333"/>
              </a:solidFill>
            </a:rPr>
            <a:t>Duygu Analizi konusunda özelleşmiş modeller geliştirmek yerine önceden eğitilmiş BERT ya da Transfer Öğrenmesi yoluyla veriyi işlemek daha iyi bir seçenek olabilir.</a:t>
          </a:r>
        </a:p>
        <a:p>
          <a:pPr marL="171450" lvl="1" indent="-171450" algn="l" defTabSz="711200">
            <a:lnSpc>
              <a:spcPct val="90000"/>
            </a:lnSpc>
            <a:spcBef>
              <a:spcPct val="0"/>
            </a:spcBef>
            <a:spcAft>
              <a:spcPct val="15000"/>
            </a:spcAft>
            <a:buChar char="•"/>
          </a:pPr>
          <a:r>
            <a:rPr lang="tr-TR" sz="1600" kern="1200" dirty="0">
              <a:solidFill>
                <a:srgbClr val="333333"/>
              </a:solidFill>
            </a:rPr>
            <a:t>F1_Score’u 0.83’tür.</a:t>
          </a:r>
        </a:p>
        <a:p>
          <a:pPr marL="171450" lvl="1" indent="-171450" algn="l" defTabSz="800100">
            <a:lnSpc>
              <a:spcPct val="90000"/>
            </a:lnSpc>
            <a:spcBef>
              <a:spcPct val="0"/>
            </a:spcBef>
            <a:spcAft>
              <a:spcPct val="15000"/>
            </a:spcAft>
            <a:buChar char="•"/>
          </a:pPr>
          <a:endParaRPr lang="tr-TR" sz="1800" kern="1200" dirty="0"/>
        </a:p>
      </dsp:txBody>
      <dsp:txXfrm rot="-5400000">
        <a:off x="4005072" y="268642"/>
        <a:ext cx="7045493" cy="1379626"/>
      </dsp:txXfrm>
    </dsp:sp>
    <dsp:sp modelId="{E1B264C9-C551-42DE-B7B2-0324D933AE08}">
      <dsp:nvSpPr>
        <dsp:cNvPr id="0" name=""/>
        <dsp:cNvSpPr/>
      </dsp:nvSpPr>
      <dsp:spPr>
        <a:xfrm>
          <a:off x="0" y="2895"/>
          <a:ext cx="4005072" cy="1911120"/>
        </a:xfrm>
        <a:prstGeom prst="round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tr-TR" sz="4000" kern="1200" dirty="0">
              <a:solidFill>
                <a:srgbClr val="333333"/>
              </a:solidFill>
            </a:rPr>
            <a:t>Duygu Analizi </a:t>
          </a:r>
        </a:p>
      </dsp:txBody>
      <dsp:txXfrm>
        <a:off x="93293" y="96188"/>
        <a:ext cx="3818486" cy="1724534"/>
      </dsp:txXfrm>
    </dsp:sp>
    <dsp:sp modelId="{C4459AD9-E8A6-4766-B4DD-5DA4A4DF8EC8}">
      <dsp:nvSpPr>
        <dsp:cNvPr id="0" name=""/>
        <dsp:cNvSpPr/>
      </dsp:nvSpPr>
      <dsp:spPr>
        <a:xfrm rot="5400000">
          <a:off x="6800687" y="-585819"/>
          <a:ext cx="1528896" cy="712012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endParaRPr lang="tr-TR" sz="1600" kern="1200" dirty="0"/>
        </a:p>
        <a:p>
          <a:pPr marL="171450" lvl="1" indent="-171450" algn="l" defTabSz="711200">
            <a:lnSpc>
              <a:spcPct val="90000"/>
            </a:lnSpc>
            <a:spcBef>
              <a:spcPct val="0"/>
            </a:spcBef>
            <a:spcAft>
              <a:spcPct val="15000"/>
            </a:spcAft>
            <a:buChar char="•"/>
          </a:pPr>
          <a:r>
            <a:rPr lang="tr-TR" sz="1600" kern="1200" dirty="0">
              <a:solidFill>
                <a:srgbClr val="333333"/>
              </a:solidFill>
            </a:rPr>
            <a:t>LSTM modelinin eğitimi için çok basit bir model oluşturulmaya çalışılmıştır.</a:t>
          </a:r>
        </a:p>
        <a:p>
          <a:pPr marL="171450" lvl="1" indent="-171450" algn="l" defTabSz="711200">
            <a:lnSpc>
              <a:spcPct val="90000"/>
            </a:lnSpc>
            <a:spcBef>
              <a:spcPct val="0"/>
            </a:spcBef>
            <a:spcAft>
              <a:spcPct val="15000"/>
            </a:spcAft>
            <a:buChar char="•"/>
          </a:pPr>
          <a:r>
            <a:rPr lang="tr-TR" sz="1600" kern="1200" dirty="0">
              <a:solidFill>
                <a:srgbClr val="333333"/>
              </a:solidFill>
            </a:rPr>
            <a:t>Varlıklardan bazılarının UNK olmasının ya da fazla fiillerin bulunmasının sebebi Zeyrek ile yapılan köke indirgeme işleminin bilinmeyen kelime olarak algıladığı Türkçe kökenli olmayan kelimelerin varlığıdır.</a:t>
          </a:r>
        </a:p>
        <a:p>
          <a:pPr marL="171450" lvl="1" indent="-171450" algn="l" defTabSz="711200">
            <a:lnSpc>
              <a:spcPct val="90000"/>
            </a:lnSpc>
            <a:spcBef>
              <a:spcPct val="0"/>
            </a:spcBef>
            <a:spcAft>
              <a:spcPct val="15000"/>
            </a:spcAft>
            <a:buChar char="•"/>
          </a:pPr>
          <a:r>
            <a:rPr lang="tr-TR" sz="1600" kern="1200" dirty="0">
              <a:solidFill>
                <a:srgbClr val="333333"/>
              </a:solidFill>
            </a:rPr>
            <a:t>Doğruluk oranı 99.45’tir.</a:t>
          </a:r>
        </a:p>
        <a:p>
          <a:pPr marL="114300" lvl="1" indent="-114300" algn="l" defTabSz="622300">
            <a:lnSpc>
              <a:spcPct val="90000"/>
            </a:lnSpc>
            <a:spcBef>
              <a:spcPct val="0"/>
            </a:spcBef>
            <a:spcAft>
              <a:spcPct val="15000"/>
            </a:spcAft>
            <a:buChar char="•"/>
          </a:pPr>
          <a:endParaRPr lang="tr-TR" sz="1400" kern="1200" dirty="0"/>
        </a:p>
      </dsp:txBody>
      <dsp:txXfrm rot="-5400000">
        <a:off x="4005072" y="2284431"/>
        <a:ext cx="7045493" cy="1379626"/>
      </dsp:txXfrm>
    </dsp:sp>
    <dsp:sp modelId="{61D973CE-EF4C-4D06-B016-DA4419E1D0A3}">
      <dsp:nvSpPr>
        <dsp:cNvPr id="0" name=""/>
        <dsp:cNvSpPr/>
      </dsp:nvSpPr>
      <dsp:spPr>
        <a:xfrm>
          <a:off x="0" y="1961603"/>
          <a:ext cx="4005072" cy="1911120"/>
        </a:xfrm>
        <a:prstGeom prst="round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tr-TR" sz="4000" kern="1200">
              <a:solidFill>
                <a:srgbClr val="333333"/>
              </a:solidFill>
            </a:rPr>
            <a:t>Varlık Tespiti</a:t>
          </a:r>
          <a:endParaRPr lang="tr-TR" sz="4000" kern="1200" dirty="0"/>
        </a:p>
      </dsp:txBody>
      <dsp:txXfrm>
        <a:off x="93293" y="2054896"/>
        <a:ext cx="3818486" cy="1724534"/>
      </dsp:txXfrm>
    </dsp:sp>
    <dsp:sp modelId="{2EB56C29-FA8A-4A04-A9EB-2822A5053372}">
      <dsp:nvSpPr>
        <dsp:cNvPr id="0" name=""/>
        <dsp:cNvSpPr/>
      </dsp:nvSpPr>
      <dsp:spPr>
        <a:xfrm rot="5400000">
          <a:off x="6800687" y="1411745"/>
          <a:ext cx="1528896" cy="712012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tr-TR" sz="1800" kern="1200" dirty="0"/>
            <a:t>Test sürecinde, kod yerel host üzerinde gereken çıktıları verecek şekilde çalışırken, test algoritması sırasında web servisinde çıkan bir sıkıntı sonucu, bir süre ilgili çıktıyı verebilse de bir süre sonra web servis üzerinden istek akışı ilerlemez olmuş ve tıkanmıştır. Yani yerel host üzerinde istenildiği kadar çıktı üretebilse de test sürecinde pek bir başarı gösterememiştir web servis sorunu yüzünden.</a:t>
          </a:r>
        </a:p>
      </dsp:txBody>
      <dsp:txXfrm rot="-5400000">
        <a:off x="4005072" y="4281996"/>
        <a:ext cx="7045493" cy="1379626"/>
      </dsp:txXfrm>
    </dsp:sp>
    <dsp:sp modelId="{2AD94859-C9E2-47B7-A450-522F47769E07}">
      <dsp:nvSpPr>
        <dsp:cNvPr id="0" name=""/>
        <dsp:cNvSpPr/>
      </dsp:nvSpPr>
      <dsp:spPr>
        <a:xfrm>
          <a:off x="0" y="4016248"/>
          <a:ext cx="4005072" cy="1911120"/>
        </a:xfrm>
        <a:prstGeom prst="roundRect">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tr-TR" sz="4000" kern="1200" dirty="0">
              <a:solidFill>
                <a:srgbClr val="333333"/>
              </a:solidFill>
            </a:rPr>
            <a:t>Sonuç</a:t>
          </a:r>
          <a:endParaRPr lang="tr-TR" sz="4000" kern="1200" dirty="0"/>
        </a:p>
      </dsp:txBody>
      <dsp:txXfrm>
        <a:off x="93293" y="4109541"/>
        <a:ext cx="3818486" cy="17245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8CC9D-76E4-4998-B6AA-E253A067AFCF}">
      <dsp:nvSpPr>
        <dsp:cNvPr id="0" name=""/>
        <dsp:cNvSpPr/>
      </dsp:nvSpPr>
      <dsp:spPr>
        <a:xfrm>
          <a:off x="0" y="0"/>
          <a:ext cx="9456420" cy="1790700"/>
        </a:xfrm>
        <a:prstGeom prst="roundRect">
          <a:avLst>
            <a:gd name="adj" fmla="val 10000"/>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tr-TR" sz="1700" kern="1200" dirty="0">
              <a:solidFill>
                <a:srgbClr val="333333"/>
              </a:solidFill>
              <a:latin typeface="Arial"/>
              <a:ea typeface="Arial"/>
              <a:cs typeface="Arial"/>
              <a:sym typeface="Arial"/>
            </a:rPr>
            <a:t>Proje, daha iyi bir web arayüzü, daha kullanıcı dostu bir arayüzle yenilenebilir. Bu kodun duygu analizinin yanı sıra, varlık tespiti sırasında sözcüklerin hakaret içerikli olup olmadıkları tespit edilecek şekilde kod yeniden düzenlenip, hakaret içerikli sözcükler tespit edilebilir. Bu sözcükler kaldırılabilir. Ya da bu sözcüklerin hangi ilgili kuruluşa, uygulamaya ya da kişiye yönelik olduğu tespit edilebilir. Ona göre bir yaklaşım izlenebilir. </a:t>
          </a:r>
          <a:endParaRPr lang="tr-TR" sz="1700" kern="1200" dirty="0">
            <a:solidFill>
              <a:srgbClr val="333333"/>
            </a:solidFill>
          </a:endParaRPr>
        </a:p>
      </dsp:txBody>
      <dsp:txXfrm>
        <a:off x="52448" y="52448"/>
        <a:ext cx="7524114" cy="1685804"/>
      </dsp:txXfrm>
    </dsp:sp>
    <dsp:sp modelId="{67476DA8-5C39-4917-8249-C8F4E9C9CC19}">
      <dsp:nvSpPr>
        <dsp:cNvPr id="0" name=""/>
        <dsp:cNvSpPr/>
      </dsp:nvSpPr>
      <dsp:spPr>
        <a:xfrm>
          <a:off x="834389" y="2089149"/>
          <a:ext cx="9456420" cy="1790700"/>
        </a:xfrm>
        <a:prstGeom prst="roundRect">
          <a:avLst>
            <a:gd name="adj" fmla="val 10000"/>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tr-TR" sz="1700" kern="1200" dirty="0">
              <a:solidFill>
                <a:srgbClr val="333333"/>
              </a:solidFill>
              <a:latin typeface="Arial"/>
              <a:ea typeface="Arial"/>
              <a:cs typeface="Arial"/>
              <a:sym typeface="Arial"/>
            </a:rPr>
            <a:t>İlgili kurumların, kuruluşların ya da kişilerin kendi verileriyle kullandıkları bu arayüz, bir server desteği ile daha çok bilgi tutabilecek hale getirilir ve işlenen veriler kullanıcının özel olarak (</a:t>
          </a:r>
          <a:r>
            <a:rPr lang="tr-TR" sz="1700" kern="1200" dirty="0" err="1">
              <a:solidFill>
                <a:srgbClr val="333333"/>
              </a:solidFill>
              <a:latin typeface="Arial"/>
              <a:ea typeface="Arial"/>
              <a:cs typeface="Arial"/>
              <a:sym typeface="Arial"/>
            </a:rPr>
            <a:t>private</a:t>
          </a:r>
          <a:r>
            <a:rPr lang="tr-TR" sz="1700" kern="1200" dirty="0">
              <a:solidFill>
                <a:srgbClr val="333333"/>
              </a:solidFill>
              <a:latin typeface="Arial"/>
              <a:ea typeface="Arial"/>
              <a:cs typeface="Arial"/>
              <a:sym typeface="Arial"/>
            </a:rPr>
            <a:t>) erişebileceği şekilde izlenebilir. Çıktı (</a:t>
          </a:r>
          <a:r>
            <a:rPr lang="tr-TR" sz="1700" kern="1200" dirty="0" err="1">
              <a:solidFill>
                <a:srgbClr val="333333"/>
              </a:solidFill>
              <a:latin typeface="Arial"/>
              <a:ea typeface="Arial"/>
              <a:cs typeface="Arial"/>
              <a:sym typeface="Arial"/>
            </a:rPr>
            <a:t>output</a:t>
          </a:r>
          <a:r>
            <a:rPr lang="tr-TR" sz="1700" kern="1200" dirty="0">
              <a:solidFill>
                <a:srgbClr val="333333"/>
              </a:solidFill>
              <a:latin typeface="Arial"/>
              <a:ea typeface="Arial"/>
              <a:cs typeface="Arial"/>
              <a:sym typeface="Arial"/>
            </a:rPr>
            <a:t>) verileri kaydedilebilir. </a:t>
          </a:r>
          <a:endParaRPr lang="tr-TR" sz="1700" kern="1200" dirty="0">
            <a:solidFill>
              <a:srgbClr val="333333"/>
            </a:solidFill>
          </a:endParaRPr>
        </a:p>
      </dsp:txBody>
      <dsp:txXfrm>
        <a:off x="886837" y="2141597"/>
        <a:ext cx="7353179" cy="1685804"/>
      </dsp:txXfrm>
    </dsp:sp>
    <dsp:sp modelId="{72A1FE1E-BC6C-49AE-B9C0-29B38E39EE47}">
      <dsp:nvSpPr>
        <dsp:cNvPr id="0" name=""/>
        <dsp:cNvSpPr/>
      </dsp:nvSpPr>
      <dsp:spPr>
        <a:xfrm>
          <a:off x="1668779" y="4178299"/>
          <a:ext cx="9456420" cy="1790700"/>
        </a:xfrm>
        <a:prstGeom prst="roundRect">
          <a:avLst>
            <a:gd name="adj" fmla="val 10000"/>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tr-TR" sz="1700" kern="1200" dirty="0">
              <a:solidFill>
                <a:srgbClr val="333333"/>
              </a:solidFill>
              <a:latin typeface="Arial"/>
              <a:ea typeface="Arial"/>
              <a:cs typeface="Arial"/>
              <a:sym typeface="Arial"/>
            </a:rPr>
            <a:t>Kısacası sorun tespiti, hakaret içeriği tespiti gibi konularda tespit uygulaması olarak kullanıp firmaların veya kişilerin işlerini kolaylaştırabilen, doğru çıkarımlar, analizler yapabilmesini sağlayan bir özetleyici bir uygulamaya dönüştürülebilir.</a:t>
          </a:r>
          <a:endParaRPr lang="tr-TR" sz="1700" kern="1200" dirty="0">
            <a:solidFill>
              <a:srgbClr val="333333"/>
            </a:solidFill>
          </a:endParaRPr>
        </a:p>
      </dsp:txBody>
      <dsp:txXfrm>
        <a:off x="1721227" y="4230747"/>
        <a:ext cx="7353179" cy="1685804"/>
      </dsp:txXfrm>
    </dsp:sp>
    <dsp:sp modelId="{5DBC5EA0-F67F-4912-9662-33B606478909}">
      <dsp:nvSpPr>
        <dsp:cNvPr id="0" name=""/>
        <dsp:cNvSpPr/>
      </dsp:nvSpPr>
      <dsp:spPr>
        <a:xfrm>
          <a:off x="8292465" y="1357947"/>
          <a:ext cx="1163955" cy="116395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tr-TR" sz="3600" kern="1200"/>
        </a:p>
      </dsp:txBody>
      <dsp:txXfrm>
        <a:off x="8554355" y="1357947"/>
        <a:ext cx="640175" cy="875876"/>
      </dsp:txXfrm>
    </dsp:sp>
    <dsp:sp modelId="{71BA9BC2-78FF-4FB1-ABBF-F07724024B11}">
      <dsp:nvSpPr>
        <dsp:cNvPr id="0" name=""/>
        <dsp:cNvSpPr/>
      </dsp:nvSpPr>
      <dsp:spPr>
        <a:xfrm>
          <a:off x="9126855" y="3435159"/>
          <a:ext cx="1163955" cy="116395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tr-TR" sz="3600" kern="1200"/>
        </a:p>
      </dsp:txBody>
      <dsp:txXfrm>
        <a:off x="9388745" y="3435159"/>
        <a:ext cx="640175" cy="8758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8703F-0A93-4539-9E57-4EF0D0920922}">
      <dsp:nvSpPr>
        <dsp:cNvPr id="0" name=""/>
        <dsp:cNvSpPr/>
      </dsp:nvSpPr>
      <dsp:spPr>
        <a:xfrm>
          <a:off x="784071" y="5149787"/>
          <a:ext cx="13976657" cy="1270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just" defTabSz="1244600">
            <a:lnSpc>
              <a:spcPct val="90000"/>
            </a:lnSpc>
            <a:spcBef>
              <a:spcPct val="0"/>
            </a:spcBef>
            <a:spcAft>
              <a:spcPct val="35000"/>
            </a:spcAft>
            <a:buNone/>
          </a:pPr>
          <a:r>
            <a:rPr lang="tr-TR" sz="2800" kern="1200" dirty="0">
              <a:solidFill>
                <a:srgbClr val="333333"/>
              </a:solidFill>
              <a:latin typeface="Arial"/>
              <a:ea typeface="Arial"/>
              <a:cs typeface="Arial"/>
              <a:sym typeface="Arial"/>
            </a:rPr>
            <a:t>Projenin, Türkçe Doğal Dil İşleme yarışması Doğal Dil İşleme Senaryosu kapsamındaki projenin, asıl amacı genelleştirilmiş bir Adlandırılmış Varlık Tanımı yani NER ve tespit edilen varlıklar(</a:t>
          </a:r>
          <a:r>
            <a:rPr lang="tr-TR" sz="2800" kern="1200" dirty="0" err="1">
              <a:solidFill>
                <a:srgbClr val="333333"/>
              </a:solidFill>
              <a:latin typeface="Arial"/>
              <a:ea typeface="Arial"/>
              <a:cs typeface="Arial"/>
              <a:sym typeface="Arial"/>
            </a:rPr>
            <a:t>entityler</a:t>
          </a:r>
          <a:r>
            <a:rPr lang="tr-TR" sz="2800" kern="1200" dirty="0">
              <a:solidFill>
                <a:srgbClr val="333333"/>
              </a:solidFill>
              <a:latin typeface="Arial"/>
              <a:ea typeface="Arial"/>
              <a:cs typeface="Arial"/>
              <a:sym typeface="Arial"/>
            </a:rPr>
            <a:t>) üzerinde Duygu Analizi yani </a:t>
          </a:r>
          <a:r>
            <a:rPr lang="tr-TR" sz="2800" kern="1200" dirty="0" err="1">
              <a:solidFill>
                <a:srgbClr val="333333"/>
              </a:solidFill>
              <a:latin typeface="Arial"/>
              <a:ea typeface="Arial"/>
              <a:cs typeface="Arial"/>
              <a:sym typeface="Arial"/>
            </a:rPr>
            <a:t>Sentiment</a:t>
          </a:r>
          <a:r>
            <a:rPr lang="tr-TR" sz="2800" kern="1200" dirty="0">
              <a:solidFill>
                <a:srgbClr val="333333"/>
              </a:solidFill>
              <a:latin typeface="Arial"/>
              <a:ea typeface="Arial"/>
              <a:cs typeface="Arial"/>
              <a:sym typeface="Arial"/>
            </a:rPr>
            <a:t> Analizi gerçekleştirilmesinin sağlanması, yeni oluşturulmuş ya da kullanılan açık kaynak veri setleri üzerinden, bir web servis kullanılarak bunun gerçekleştirilmesidir.</a:t>
          </a:r>
          <a:endParaRPr lang="tr-TR" sz="2800" kern="1200" dirty="0">
            <a:solidFill>
              <a:srgbClr val="333333"/>
            </a:solidFill>
          </a:endParaRPr>
        </a:p>
      </dsp:txBody>
      <dsp:txXfrm>
        <a:off x="784071" y="5149787"/>
        <a:ext cx="13976657" cy="1270605"/>
      </dsp:txXfrm>
    </dsp:sp>
    <dsp:sp modelId="{319BB04B-67D4-4BEB-A432-8A524F077FD6}">
      <dsp:nvSpPr>
        <dsp:cNvPr id="0" name=""/>
        <dsp:cNvSpPr/>
      </dsp:nvSpPr>
      <dsp:spPr>
        <a:xfrm>
          <a:off x="784071" y="6420392"/>
          <a:ext cx="1863554" cy="310592"/>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B9C26-3CA0-4A3D-8A45-59AEC8F6C318}">
      <dsp:nvSpPr>
        <dsp:cNvPr id="0" name=""/>
        <dsp:cNvSpPr/>
      </dsp:nvSpPr>
      <dsp:spPr>
        <a:xfrm>
          <a:off x="2756332" y="6420392"/>
          <a:ext cx="1863554" cy="310592"/>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AD04E-C7C3-4C7F-B642-9DB27F83B94F}">
      <dsp:nvSpPr>
        <dsp:cNvPr id="0" name=""/>
        <dsp:cNvSpPr/>
      </dsp:nvSpPr>
      <dsp:spPr>
        <a:xfrm>
          <a:off x="4728594" y="6420392"/>
          <a:ext cx="1863554" cy="310592"/>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71AA4A-3865-491D-81BB-88ECB5FF3080}">
      <dsp:nvSpPr>
        <dsp:cNvPr id="0" name=""/>
        <dsp:cNvSpPr/>
      </dsp:nvSpPr>
      <dsp:spPr>
        <a:xfrm>
          <a:off x="6700856" y="6420392"/>
          <a:ext cx="1863554" cy="310592"/>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C663F-C240-4DDF-8526-41F44CF40617}">
      <dsp:nvSpPr>
        <dsp:cNvPr id="0" name=""/>
        <dsp:cNvSpPr/>
      </dsp:nvSpPr>
      <dsp:spPr>
        <a:xfrm>
          <a:off x="8673117" y="6420392"/>
          <a:ext cx="1863554" cy="310592"/>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C7D560-DC24-439B-BFDC-9C79E7870F6D}">
      <dsp:nvSpPr>
        <dsp:cNvPr id="0" name=""/>
        <dsp:cNvSpPr/>
      </dsp:nvSpPr>
      <dsp:spPr>
        <a:xfrm>
          <a:off x="10645379" y="6420392"/>
          <a:ext cx="1863554" cy="310592"/>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6BE4AC-3040-4A06-8187-4CD0EEFA64A5}">
      <dsp:nvSpPr>
        <dsp:cNvPr id="0" name=""/>
        <dsp:cNvSpPr/>
      </dsp:nvSpPr>
      <dsp:spPr>
        <a:xfrm>
          <a:off x="12617641" y="6420392"/>
          <a:ext cx="1863554" cy="310592"/>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84F44-6BA9-4BB2-9DE0-A524E7F6472A}">
      <dsp:nvSpPr>
        <dsp:cNvPr id="0" name=""/>
        <dsp:cNvSpPr/>
      </dsp:nvSpPr>
      <dsp:spPr>
        <a:xfrm>
          <a:off x="809220" y="5417918"/>
          <a:ext cx="14424970" cy="1311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l" defTabSz="1244600">
            <a:lnSpc>
              <a:spcPct val="90000"/>
            </a:lnSpc>
            <a:spcBef>
              <a:spcPct val="0"/>
            </a:spcBef>
            <a:spcAft>
              <a:spcPct val="35000"/>
            </a:spcAft>
            <a:buNone/>
          </a:pPr>
          <a:r>
            <a:rPr lang="tr-TR" sz="2800" kern="1200" dirty="0">
              <a:solidFill>
                <a:srgbClr val="333333"/>
              </a:solidFill>
              <a:latin typeface="Arial"/>
              <a:ea typeface="Arial"/>
              <a:cs typeface="Arial"/>
              <a:sym typeface="Arial"/>
            </a:rPr>
            <a:t>Proje kapsamında sıfırdan yeni bir Türkçe veri seti oluşturularak, bu veri seti üzerinden geliştirilmiş olan genelleştirilmiş bir Adlandırılmış Varlık Tespiti yapan ve bu Adlandırılmış Varlıklar (</a:t>
          </a:r>
          <a:r>
            <a:rPr lang="tr-TR" sz="2800" kern="1200" dirty="0" err="1">
              <a:solidFill>
                <a:srgbClr val="333333"/>
              </a:solidFill>
              <a:latin typeface="Arial"/>
              <a:ea typeface="Arial"/>
              <a:cs typeface="Arial"/>
              <a:sym typeface="Arial"/>
            </a:rPr>
            <a:t>Named</a:t>
          </a:r>
          <a:r>
            <a:rPr lang="tr-TR" sz="2800" kern="1200" dirty="0">
              <a:solidFill>
                <a:srgbClr val="333333"/>
              </a:solidFill>
              <a:latin typeface="Arial"/>
              <a:ea typeface="Arial"/>
              <a:cs typeface="Arial"/>
              <a:sym typeface="Arial"/>
            </a:rPr>
            <a:t> </a:t>
          </a:r>
          <a:r>
            <a:rPr lang="tr-TR" sz="2800" kern="1200" dirty="0" err="1">
              <a:solidFill>
                <a:srgbClr val="333333"/>
              </a:solidFill>
              <a:latin typeface="Arial"/>
              <a:ea typeface="Arial"/>
              <a:cs typeface="Arial"/>
              <a:sym typeface="Arial"/>
            </a:rPr>
            <a:t>Entity</a:t>
          </a:r>
          <a:r>
            <a:rPr lang="tr-TR" sz="2800" kern="1200" dirty="0">
              <a:solidFill>
                <a:srgbClr val="333333"/>
              </a:solidFill>
              <a:latin typeface="Arial"/>
              <a:ea typeface="Arial"/>
              <a:cs typeface="Arial"/>
              <a:sym typeface="Arial"/>
            </a:rPr>
            <a:t>) üzerinde yine genelleştirilmiş bir Duygu Analizi yapabilen bir web servis tabanlı uygulama oluşturulmuştur. İster veri seti değiştirilip de yeni bir veri seti üzerinden eğitim yapılarak oluşturulabilecek yeni bir model yaratımı olsun, ister web servis üzerinde açılan sekmede veri seti içinde bulunan veya bulunmayan bir veri, bir yorum eklendiğinde bu yorum üzerinde de varlık tespiti ve bu varlıkların olumlu, olumsuz veya nötr olarak duygu analizinin yapılabilmesi sağlanmıştır.</a:t>
          </a:r>
          <a:endParaRPr lang="tr-TR" sz="2800" kern="1200" dirty="0">
            <a:solidFill>
              <a:srgbClr val="333333"/>
            </a:solidFill>
          </a:endParaRPr>
        </a:p>
      </dsp:txBody>
      <dsp:txXfrm>
        <a:off x="809220" y="5417918"/>
        <a:ext cx="14424970" cy="1311360"/>
      </dsp:txXfrm>
    </dsp:sp>
    <dsp:sp modelId="{DE2F8531-A0BD-4314-9B81-CEF7CB63DBAB}">
      <dsp:nvSpPr>
        <dsp:cNvPr id="0" name=""/>
        <dsp:cNvSpPr/>
      </dsp:nvSpPr>
      <dsp:spPr>
        <a:xfrm>
          <a:off x="809220" y="6729279"/>
          <a:ext cx="1923329" cy="320554"/>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A0A85E-7FEB-4191-B51B-050F32C95C96}">
      <dsp:nvSpPr>
        <dsp:cNvPr id="0" name=""/>
        <dsp:cNvSpPr/>
      </dsp:nvSpPr>
      <dsp:spPr>
        <a:xfrm>
          <a:off x="2844744" y="6729279"/>
          <a:ext cx="1923329" cy="320554"/>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B8ECFD-038B-4539-A84F-EE30B9A9D00A}">
      <dsp:nvSpPr>
        <dsp:cNvPr id="0" name=""/>
        <dsp:cNvSpPr/>
      </dsp:nvSpPr>
      <dsp:spPr>
        <a:xfrm>
          <a:off x="4880268" y="6729279"/>
          <a:ext cx="1923329" cy="320554"/>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EA2378-9469-424D-89C9-98C4CD923D0D}">
      <dsp:nvSpPr>
        <dsp:cNvPr id="0" name=""/>
        <dsp:cNvSpPr/>
      </dsp:nvSpPr>
      <dsp:spPr>
        <a:xfrm>
          <a:off x="6915791" y="6729279"/>
          <a:ext cx="1923329" cy="320554"/>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06339D-9A4B-4E02-9CC3-6906773AFD6A}">
      <dsp:nvSpPr>
        <dsp:cNvPr id="0" name=""/>
        <dsp:cNvSpPr/>
      </dsp:nvSpPr>
      <dsp:spPr>
        <a:xfrm>
          <a:off x="8951315" y="6729279"/>
          <a:ext cx="1923329" cy="320554"/>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D54530-643B-4B71-A424-4ABA04D33934}">
      <dsp:nvSpPr>
        <dsp:cNvPr id="0" name=""/>
        <dsp:cNvSpPr/>
      </dsp:nvSpPr>
      <dsp:spPr>
        <a:xfrm>
          <a:off x="10986838" y="6729279"/>
          <a:ext cx="1923329" cy="320554"/>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2264C6-962B-4353-9C34-F3F3B2B774CE}">
      <dsp:nvSpPr>
        <dsp:cNvPr id="0" name=""/>
        <dsp:cNvSpPr/>
      </dsp:nvSpPr>
      <dsp:spPr>
        <a:xfrm>
          <a:off x="13022362" y="6729279"/>
          <a:ext cx="1923329" cy="320554"/>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8C832-98F2-48B9-AD70-5EBFB0BCC733}">
      <dsp:nvSpPr>
        <dsp:cNvPr id="0" name=""/>
        <dsp:cNvSpPr/>
      </dsp:nvSpPr>
      <dsp:spPr>
        <a:xfrm>
          <a:off x="0" y="1650585"/>
          <a:ext cx="2652861" cy="6484898"/>
        </a:xfrm>
        <a:prstGeom prst="roundRect">
          <a:avLst>
            <a:gd name="adj" fmla="val 10000"/>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solidFill>
                <a:srgbClr val="333333"/>
              </a:solidFill>
              <a:latin typeface="Arial"/>
              <a:ea typeface="Arial"/>
              <a:cs typeface="Arial"/>
              <a:sym typeface="Arial"/>
            </a:rPr>
            <a:t>Süreç kapsamında ilk çözülmesi gereken problem, yeni bir veri seti elde edilmesi ya da bu veri setini elde edecek kodun geliştirilmesi olmuştur. Bu kapsamda da ilk olarak verilerin alınacağı ilgili platform tespit edilip, bu verilerin alınması adına gerekli uygulama geliştirilmiştir.</a:t>
          </a:r>
          <a:endParaRPr lang="tr-TR" sz="1800" kern="1200" dirty="0">
            <a:solidFill>
              <a:srgbClr val="333333"/>
            </a:solidFill>
          </a:endParaRPr>
        </a:p>
      </dsp:txBody>
      <dsp:txXfrm>
        <a:off x="77700" y="1728285"/>
        <a:ext cx="2497461" cy="6329498"/>
      </dsp:txXfrm>
    </dsp:sp>
    <dsp:sp modelId="{22DB9DFD-3ABC-4784-9312-CB508387F726}">
      <dsp:nvSpPr>
        <dsp:cNvPr id="0" name=""/>
        <dsp:cNvSpPr/>
      </dsp:nvSpPr>
      <dsp:spPr>
        <a:xfrm>
          <a:off x="2920286" y="4564079"/>
          <a:ext cx="566942" cy="657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tr-TR" sz="2800" kern="1200">
            <a:solidFill>
              <a:srgbClr val="FF0000"/>
            </a:solidFill>
          </a:endParaRPr>
        </a:p>
      </dsp:txBody>
      <dsp:txXfrm>
        <a:off x="2920286" y="4695661"/>
        <a:ext cx="396859" cy="394745"/>
      </dsp:txXfrm>
    </dsp:sp>
    <dsp:sp modelId="{04A17C28-CB10-4629-A139-0EB019CAFD05}">
      <dsp:nvSpPr>
        <dsp:cNvPr id="0" name=""/>
        <dsp:cNvSpPr/>
      </dsp:nvSpPr>
      <dsp:spPr>
        <a:xfrm>
          <a:off x="3722563" y="1650585"/>
          <a:ext cx="2652861" cy="6484898"/>
        </a:xfrm>
        <a:prstGeom prst="roundRect">
          <a:avLst>
            <a:gd name="adj" fmla="val 10000"/>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solidFill>
                <a:srgbClr val="333333"/>
              </a:solidFill>
              <a:latin typeface="Arial"/>
              <a:ea typeface="Arial"/>
              <a:cs typeface="Arial"/>
              <a:sym typeface="Arial"/>
            </a:rPr>
            <a:t>Duygu Analizi ve Adlandırılmış Varlık Analizini doğru gerçekleştirebilmek ve en yeni, en uygun teknolojilerin tespit edilmesi adına literatür araştırması yapılmış, literatür araştırması sonucu koda üzerine eklemeler yapılacak noktalar, algoritmalar, teknolojiler seçilmiştir</a:t>
          </a:r>
          <a:r>
            <a:rPr lang="tr-TR" sz="1800" kern="1200" dirty="0">
              <a:solidFill>
                <a:srgbClr val="004AAD"/>
              </a:solidFill>
              <a:latin typeface="Arial"/>
              <a:ea typeface="Arial"/>
              <a:cs typeface="Arial"/>
              <a:sym typeface="Arial"/>
            </a:rPr>
            <a:t>.</a:t>
          </a:r>
          <a:endParaRPr lang="tr-TR" sz="1800" kern="1200" dirty="0"/>
        </a:p>
      </dsp:txBody>
      <dsp:txXfrm>
        <a:off x="3800263" y="1728285"/>
        <a:ext cx="2497461" cy="6329498"/>
      </dsp:txXfrm>
    </dsp:sp>
    <dsp:sp modelId="{38E19A94-DDE6-4394-835A-9A0E53C5F39E}">
      <dsp:nvSpPr>
        <dsp:cNvPr id="0" name=""/>
        <dsp:cNvSpPr/>
      </dsp:nvSpPr>
      <dsp:spPr>
        <a:xfrm>
          <a:off x="6640710" y="4564079"/>
          <a:ext cx="562406" cy="657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tr-TR" sz="2800" kern="1200"/>
        </a:p>
      </dsp:txBody>
      <dsp:txXfrm>
        <a:off x="6640710" y="4695661"/>
        <a:ext cx="393684" cy="394745"/>
      </dsp:txXfrm>
    </dsp:sp>
    <dsp:sp modelId="{FB021AB4-B315-4ECC-9131-DF4C92CC86C3}">
      <dsp:nvSpPr>
        <dsp:cNvPr id="0" name=""/>
        <dsp:cNvSpPr/>
      </dsp:nvSpPr>
      <dsp:spPr>
        <a:xfrm>
          <a:off x="7436569" y="1650585"/>
          <a:ext cx="2652861" cy="6484898"/>
        </a:xfrm>
        <a:prstGeom prst="roundRect">
          <a:avLst>
            <a:gd name="adj" fmla="val 10000"/>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solidFill>
                <a:srgbClr val="333333"/>
              </a:solidFill>
              <a:latin typeface="Arial"/>
              <a:ea typeface="Arial"/>
              <a:cs typeface="Arial"/>
              <a:sym typeface="Arial"/>
            </a:rPr>
            <a:t>Bu veri seti oluşturulan uygulama ile önce daha küçük çaplı bir veri seti oluşturularak genel olarak yarışma kapsamında kullanılacak uygulama, algoritmaların geliştirilmesi süreci başlanmıştır. Süreçte biraz ilerlenip, projenin temelleri oturunca, duygu analizi konusunda aşama kaydedilerek daha geniş bir veri setinin oluşturulması beklenmiştir.</a:t>
          </a:r>
          <a:endParaRPr lang="tr-TR" sz="1800" kern="1200" dirty="0">
            <a:solidFill>
              <a:srgbClr val="333333"/>
            </a:solidFill>
          </a:endParaRPr>
        </a:p>
      </dsp:txBody>
      <dsp:txXfrm>
        <a:off x="7514269" y="1728285"/>
        <a:ext cx="2497461" cy="6329498"/>
      </dsp:txXfrm>
    </dsp:sp>
    <dsp:sp modelId="{E86ABD74-6295-4647-AC8D-89994E24A288}">
      <dsp:nvSpPr>
        <dsp:cNvPr id="0" name=""/>
        <dsp:cNvSpPr/>
      </dsp:nvSpPr>
      <dsp:spPr>
        <a:xfrm>
          <a:off x="10354716" y="4564079"/>
          <a:ext cx="562406" cy="657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tr-TR" sz="2800" kern="1200"/>
        </a:p>
      </dsp:txBody>
      <dsp:txXfrm>
        <a:off x="10354716" y="4695661"/>
        <a:ext cx="393684" cy="394745"/>
      </dsp:txXfrm>
    </dsp:sp>
    <dsp:sp modelId="{D43266A5-42BD-4D22-8AB9-8F803F6012D7}">
      <dsp:nvSpPr>
        <dsp:cNvPr id="0" name=""/>
        <dsp:cNvSpPr/>
      </dsp:nvSpPr>
      <dsp:spPr>
        <a:xfrm>
          <a:off x="11150575" y="1650585"/>
          <a:ext cx="2652861" cy="6484898"/>
        </a:xfrm>
        <a:prstGeom prst="roundRect">
          <a:avLst>
            <a:gd name="adj" fmla="val 10000"/>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solidFill>
                <a:srgbClr val="333333"/>
              </a:solidFill>
              <a:latin typeface="Arial"/>
              <a:ea typeface="Arial"/>
              <a:cs typeface="Arial"/>
              <a:sym typeface="Arial"/>
            </a:rPr>
            <a:t>İlgili veri seti elde edilmesini sağlayan uygulama, çok daha geniş bir veri seti oluşturulması için güncellenmiş ve daha geniş bir veri seti oluşturulmuştur.</a:t>
          </a:r>
          <a:endParaRPr lang="tr-TR" sz="1800" kern="1200" dirty="0">
            <a:solidFill>
              <a:srgbClr val="333333"/>
            </a:solidFill>
          </a:endParaRPr>
        </a:p>
      </dsp:txBody>
      <dsp:txXfrm>
        <a:off x="11228275" y="1728285"/>
        <a:ext cx="2497461" cy="6329498"/>
      </dsp:txXfrm>
    </dsp:sp>
    <dsp:sp modelId="{6FB2FBC9-598C-4607-8CDC-663C660FCE96}">
      <dsp:nvSpPr>
        <dsp:cNvPr id="0" name=""/>
        <dsp:cNvSpPr/>
      </dsp:nvSpPr>
      <dsp:spPr>
        <a:xfrm>
          <a:off x="14068722" y="4564079"/>
          <a:ext cx="562406" cy="657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tr-TR" sz="2800" kern="1200"/>
        </a:p>
      </dsp:txBody>
      <dsp:txXfrm>
        <a:off x="14068722" y="4695661"/>
        <a:ext cx="393684" cy="394745"/>
      </dsp:txXfrm>
    </dsp:sp>
    <dsp:sp modelId="{F2196B0F-760E-4E7E-A9B8-5ACB08FE2FCA}">
      <dsp:nvSpPr>
        <dsp:cNvPr id="0" name=""/>
        <dsp:cNvSpPr/>
      </dsp:nvSpPr>
      <dsp:spPr>
        <a:xfrm>
          <a:off x="14864581" y="1650585"/>
          <a:ext cx="2652861" cy="6484898"/>
        </a:xfrm>
        <a:prstGeom prst="roundRect">
          <a:avLst>
            <a:gd name="adj" fmla="val 10000"/>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tr-TR" sz="1800" kern="1200" dirty="0">
              <a:solidFill>
                <a:srgbClr val="333333"/>
              </a:solidFill>
              <a:latin typeface="Arial"/>
              <a:ea typeface="Arial"/>
              <a:cs typeface="Arial"/>
              <a:sym typeface="Arial"/>
            </a:rPr>
            <a:t>En sonunda yeni, genişletilmiş veri seti de kullanılarak duygu analizi yapan algoritmalar genelleştirilmiş, adlandırılmış varlık analizi yapan algoritmalar genelleştirilmiş, web servis de koda entegre edilerek sık kullanılan fonksiyonları çağırmak, model eğitimlerini yapmak, doğal dil işleme süreçlerini uygulamak ve web servisin çalışması için bulunan tüm kod, ayrı kodlar olarak modüle edilmiş ve kullanımı kolaylaştırılmıştır. Kodlar en yüksek performansı verecek şekilde düzenli olarak güncelleştirilmiştir.</a:t>
          </a:r>
          <a:endParaRPr lang="tr-TR" sz="1800" kern="1200" dirty="0">
            <a:solidFill>
              <a:srgbClr val="333333"/>
            </a:solidFill>
          </a:endParaRPr>
        </a:p>
      </dsp:txBody>
      <dsp:txXfrm>
        <a:off x="14942281" y="1728285"/>
        <a:ext cx="2497461" cy="632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B5EBF-0A8B-4804-87F9-2A3CD438AC9F}">
      <dsp:nvSpPr>
        <dsp:cNvPr id="0" name=""/>
        <dsp:cNvSpPr/>
      </dsp:nvSpPr>
      <dsp:spPr>
        <a:xfrm>
          <a:off x="0" y="485599"/>
          <a:ext cx="12192000" cy="3538080"/>
        </a:xfrm>
        <a:prstGeom prst="round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kern="1200" dirty="0">
              <a:solidFill>
                <a:srgbClr val="333333"/>
              </a:solidFill>
              <a:latin typeface="Arial"/>
              <a:ea typeface="Arial"/>
              <a:cs typeface="Arial"/>
              <a:sym typeface="Arial"/>
            </a:rPr>
            <a:t>Veri seti hazırlanma sürecinde </a:t>
          </a:r>
          <a:r>
            <a:rPr lang="tr-TR" sz="2800" kern="1200" dirty="0">
              <a:solidFill>
                <a:srgbClr val="333333"/>
              </a:solidFill>
              <a:latin typeface="Arial"/>
              <a:ea typeface="Arial"/>
              <a:cs typeface="Arial"/>
              <a:sym typeface="Arial"/>
              <a:hlinkClick xmlns:r="http://schemas.openxmlformats.org/officeDocument/2006/relationships" r:id="rId1">
                <a:extLst>
                  <a:ext uri="{A12FA001-AC4F-418D-AE19-62706E023703}">
                    <ahyp:hlinkClr xmlns:ahyp="http://schemas.microsoft.com/office/drawing/2018/hyperlinkcolor" val="tx"/>
                  </a:ext>
                </a:extLst>
              </a:hlinkClick>
            </a:rPr>
            <a:t>https://www.sikayetvar.com/turkcell</a:t>
          </a:r>
          <a:r>
            <a:rPr lang="tr-TR" sz="2800" kern="1200" dirty="0">
              <a:solidFill>
                <a:srgbClr val="333333"/>
              </a:solidFill>
              <a:latin typeface="Arial"/>
              <a:ea typeface="Arial"/>
              <a:cs typeface="Arial"/>
              <a:sym typeface="Arial"/>
            </a:rPr>
            <a:t>  adresinden 15.07.2024 - 05.08.2024 tarihleri arasında elde edilen şikayet metinleri, metin içeriği ve başlığı olarak bir .</a:t>
          </a:r>
          <a:r>
            <a:rPr lang="tr-TR" sz="2800" kern="1200" dirty="0" err="1">
              <a:solidFill>
                <a:srgbClr val="333333"/>
              </a:solidFill>
              <a:latin typeface="Arial"/>
              <a:ea typeface="Arial"/>
              <a:cs typeface="Arial"/>
              <a:sym typeface="Arial"/>
            </a:rPr>
            <a:t>csv</a:t>
          </a:r>
          <a:r>
            <a:rPr lang="tr-TR" sz="2800" kern="1200" dirty="0">
              <a:solidFill>
                <a:srgbClr val="333333"/>
              </a:solidFill>
              <a:latin typeface="Arial"/>
              <a:ea typeface="Arial"/>
              <a:cs typeface="Arial"/>
              <a:sym typeface="Arial"/>
            </a:rPr>
            <a:t> dosyası üzerinde web </a:t>
          </a:r>
          <a:r>
            <a:rPr lang="tr-TR" sz="2800" kern="1200" dirty="0" err="1">
              <a:solidFill>
                <a:srgbClr val="333333"/>
              </a:solidFill>
              <a:latin typeface="Arial"/>
              <a:ea typeface="Arial"/>
              <a:cs typeface="Arial"/>
              <a:sym typeface="Arial"/>
            </a:rPr>
            <a:t>scrapping</a:t>
          </a:r>
          <a:r>
            <a:rPr lang="tr-TR" sz="2800" kern="1200" dirty="0">
              <a:solidFill>
                <a:srgbClr val="333333"/>
              </a:solidFill>
              <a:latin typeface="Arial"/>
              <a:ea typeface="Arial"/>
              <a:cs typeface="Arial"/>
              <a:sym typeface="Arial"/>
            </a:rPr>
            <a:t> yapılarak Chrome Driver, Web Driver ve </a:t>
          </a:r>
          <a:r>
            <a:rPr lang="tr-TR" sz="2800" kern="1200" dirty="0" err="1">
              <a:solidFill>
                <a:srgbClr val="333333"/>
              </a:solidFill>
              <a:latin typeface="Arial"/>
              <a:ea typeface="Arial"/>
              <a:cs typeface="Arial"/>
              <a:sym typeface="Arial"/>
            </a:rPr>
            <a:t>Selenium</a:t>
          </a:r>
          <a:r>
            <a:rPr lang="tr-TR" sz="2800" kern="1200" dirty="0">
              <a:solidFill>
                <a:srgbClr val="333333"/>
              </a:solidFill>
              <a:latin typeface="Arial"/>
              <a:ea typeface="Arial"/>
              <a:cs typeface="Arial"/>
              <a:sym typeface="Arial"/>
            </a:rPr>
            <a:t> gibi teknolojiler kullanılarak HTML </a:t>
          </a:r>
          <a:r>
            <a:rPr lang="tr-TR" sz="2800" kern="1200" dirty="0" err="1">
              <a:solidFill>
                <a:srgbClr val="333333"/>
              </a:solidFill>
              <a:latin typeface="Arial"/>
              <a:ea typeface="Arial"/>
              <a:cs typeface="Arial"/>
              <a:sym typeface="Arial"/>
            </a:rPr>
            <a:t>parser</a:t>
          </a:r>
          <a:r>
            <a:rPr lang="tr-TR" sz="2800" kern="1200" dirty="0">
              <a:solidFill>
                <a:srgbClr val="333333"/>
              </a:solidFill>
              <a:latin typeface="Arial"/>
              <a:ea typeface="Arial"/>
              <a:cs typeface="Arial"/>
              <a:sym typeface="Arial"/>
            </a:rPr>
            <a:t> yöntemi de kullanılarak, elde edilmiştir. Aynı şekilde, </a:t>
          </a:r>
          <a:r>
            <a:rPr lang="tr-TR" sz="2800" kern="1200" dirty="0">
              <a:solidFill>
                <a:srgbClr val="333333"/>
              </a:solidFill>
              <a:latin typeface="Arial"/>
              <a:ea typeface="Arial"/>
              <a:cs typeface="Arial"/>
              <a:sym typeface="Arial"/>
              <a:hlinkClick xmlns:r="http://schemas.openxmlformats.org/officeDocument/2006/relationships" r:id="rId2">
                <a:extLst>
                  <a:ext uri="{A12FA001-AC4F-418D-AE19-62706E023703}">
                    <ahyp:hlinkClr xmlns:ahyp="http://schemas.microsoft.com/office/drawing/2018/hyperlinkcolor" val="tx"/>
                  </a:ext>
                </a:extLst>
              </a:hlinkClick>
            </a:rPr>
            <a:t>https://www.sikayetvar.com/turkcell?resolved=true</a:t>
          </a:r>
          <a:br>
            <a:rPr lang="tr-TR" sz="2800" kern="1200" dirty="0">
              <a:solidFill>
                <a:srgbClr val="333333"/>
              </a:solidFill>
              <a:latin typeface="Arial"/>
              <a:ea typeface="Arial"/>
              <a:cs typeface="Arial"/>
              <a:sym typeface="Arial"/>
            </a:rPr>
          </a:br>
          <a:r>
            <a:rPr lang="tr-TR" sz="2800" kern="1200" dirty="0">
              <a:solidFill>
                <a:srgbClr val="333333"/>
              </a:solidFill>
              <a:latin typeface="Arial"/>
              <a:ea typeface="Arial"/>
              <a:cs typeface="Arial"/>
              <a:sym typeface="Arial"/>
            </a:rPr>
            <a:t>adresinden aynı tarihler içerisinde elde edilen teşekkür mesajları da aynı yöntemlerle elde edilmiştir. </a:t>
          </a:r>
          <a:endParaRPr lang="tr-TR" sz="2800" kern="1200" dirty="0">
            <a:solidFill>
              <a:srgbClr val="333333"/>
            </a:solidFill>
          </a:endParaRPr>
        </a:p>
      </dsp:txBody>
      <dsp:txXfrm>
        <a:off x="172715" y="658314"/>
        <a:ext cx="11846570" cy="3192650"/>
      </dsp:txXfrm>
    </dsp:sp>
    <dsp:sp modelId="{A4284260-A6D2-4901-BCBE-C2DD3E9790F8}">
      <dsp:nvSpPr>
        <dsp:cNvPr id="0" name=""/>
        <dsp:cNvSpPr/>
      </dsp:nvSpPr>
      <dsp:spPr>
        <a:xfrm>
          <a:off x="0" y="4104319"/>
          <a:ext cx="12192000" cy="3538080"/>
        </a:xfrm>
        <a:prstGeom prst="round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tr-TR" sz="2800" kern="1200" dirty="0">
              <a:solidFill>
                <a:srgbClr val="333333"/>
              </a:solidFill>
              <a:latin typeface="Arial"/>
              <a:ea typeface="Arial"/>
              <a:cs typeface="Arial"/>
              <a:sym typeface="Arial"/>
            </a:rPr>
            <a:t>Elimizde iki ayrı biri şikayet biri de teşekkür mesajları olacak şekilde iki veri seti oluşturulmuş ve koda entegrasyonu sırasında bu iki veri seti karıştırılarak birleştirilmiş, duygu analizi sırasında oluşan sınıflandırma raporunda bulunan ağırlıklı doğruluk oranının arttırılması kapsamında iki veri setinden de doğruluk oranını arttıracak yüzdelerde örneklem alınmıştır. İlgili kodlar, </a:t>
          </a:r>
          <a:r>
            <a:rPr lang="tr-TR" sz="2800" kern="1200" dirty="0" err="1">
              <a:solidFill>
                <a:srgbClr val="333333"/>
              </a:solidFill>
              <a:latin typeface="Arial"/>
              <a:ea typeface="Arial"/>
              <a:cs typeface="Arial"/>
              <a:sym typeface="Arial"/>
            </a:rPr>
            <a:t>Github</a:t>
          </a:r>
          <a:r>
            <a:rPr lang="tr-TR" sz="2800" kern="1200" dirty="0">
              <a:solidFill>
                <a:srgbClr val="333333"/>
              </a:solidFill>
              <a:latin typeface="Arial"/>
              <a:ea typeface="Arial"/>
              <a:cs typeface="Arial"/>
              <a:sym typeface="Arial"/>
            </a:rPr>
            <a:t> hesabına eklenmiştir.</a:t>
          </a:r>
          <a:endParaRPr lang="en-US" sz="2800" kern="1200" dirty="0">
            <a:solidFill>
              <a:srgbClr val="333333"/>
            </a:solidFill>
            <a:latin typeface="Arial"/>
            <a:ea typeface="Arial"/>
            <a:cs typeface="Arial"/>
            <a:sym typeface="Arial"/>
          </a:endParaRPr>
        </a:p>
      </dsp:txBody>
      <dsp:txXfrm>
        <a:off x="172715" y="4277034"/>
        <a:ext cx="11846570" cy="31926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6B0AF-E740-4268-B232-04FC70AE5B5B}">
      <dsp:nvSpPr>
        <dsp:cNvPr id="0" name=""/>
        <dsp:cNvSpPr/>
      </dsp:nvSpPr>
      <dsp:spPr>
        <a:xfrm>
          <a:off x="0" y="566399"/>
          <a:ext cx="16078200"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09EE5A-1E91-447E-B06B-A0DEB7370FFF}">
      <dsp:nvSpPr>
        <dsp:cNvPr id="0" name=""/>
        <dsp:cNvSpPr/>
      </dsp:nvSpPr>
      <dsp:spPr>
        <a:xfrm>
          <a:off x="803910" y="49799"/>
          <a:ext cx="11254740" cy="1033200"/>
        </a:xfrm>
        <a:prstGeom prst="round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402" tIns="0" rIns="425402" bIns="0" numCol="1" spcCol="1270" anchor="ctr" anchorCtr="0">
          <a:noAutofit/>
        </a:bodyPr>
        <a:lstStyle/>
        <a:p>
          <a:pPr marL="0" lvl="0" indent="0" algn="just" defTabSz="800100">
            <a:lnSpc>
              <a:spcPct val="90000"/>
            </a:lnSpc>
            <a:spcBef>
              <a:spcPct val="0"/>
            </a:spcBef>
            <a:spcAft>
              <a:spcPct val="35000"/>
            </a:spcAft>
            <a:buNone/>
          </a:pPr>
          <a:r>
            <a:rPr lang="tr-TR" sz="1800" kern="1200" dirty="0">
              <a:solidFill>
                <a:srgbClr val="333333"/>
              </a:solidFill>
              <a:latin typeface="Arial"/>
              <a:ea typeface="Arial"/>
              <a:cs typeface="Arial"/>
              <a:sym typeface="Arial"/>
            </a:rPr>
            <a:t>BERTurk-128k-cased </a:t>
          </a:r>
          <a:r>
            <a:rPr lang="tr-TR" sz="1800" kern="1200" dirty="0" err="1">
              <a:solidFill>
                <a:srgbClr val="333333"/>
              </a:solidFill>
              <a:latin typeface="Arial"/>
              <a:ea typeface="Arial"/>
              <a:cs typeface="Arial"/>
              <a:sym typeface="Arial"/>
            </a:rPr>
            <a:t>Transformer</a:t>
          </a:r>
          <a:r>
            <a:rPr lang="tr-TR" sz="1800" kern="1200" dirty="0">
              <a:solidFill>
                <a:srgbClr val="333333"/>
              </a:solidFill>
              <a:latin typeface="Arial"/>
              <a:ea typeface="Arial"/>
              <a:cs typeface="Arial"/>
              <a:sym typeface="Arial"/>
            </a:rPr>
            <a:t> modelini </a:t>
          </a:r>
          <a:r>
            <a:rPr lang="tr-TR" sz="1800" kern="1200" dirty="0" err="1">
              <a:solidFill>
                <a:srgbClr val="333333"/>
              </a:solidFill>
              <a:latin typeface="Arial"/>
              <a:ea typeface="Arial"/>
              <a:cs typeface="Arial"/>
              <a:sym typeface="Arial"/>
            </a:rPr>
            <a:t>tokenizasyon</a:t>
          </a:r>
          <a:r>
            <a:rPr lang="tr-TR" sz="1800" kern="1200" dirty="0">
              <a:solidFill>
                <a:srgbClr val="333333"/>
              </a:solidFill>
              <a:latin typeface="Arial"/>
              <a:ea typeface="Arial"/>
              <a:cs typeface="Arial"/>
              <a:sym typeface="Arial"/>
            </a:rPr>
            <a:t> işlemi ve duygu analizine yardımcı olması için kullanılırken, Zeyrek modelinde bulunan morfoloji analizörü kullanılarak köke indirgeme/kökünü çıkartma(</a:t>
          </a:r>
          <a:r>
            <a:rPr lang="tr-TR" sz="1800" kern="1200" dirty="0" err="1">
              <a:solidFill>
                <a:srgbClr val="333333"/>
              </a:solidFill>
              <a:latin typeface="Arial"/>
              <a:ea typeface="Arial"/>
              <a:cs typeface="Arial"/>
              <a:sym typeface="Arial"/>
            </a:rPr>
            <a:t>lemminization</a:t>
          </a:r>
          <a:r>
            <a:rPr lang="tr-TR" sz="1800" kern="1200" dirty="0">
              <a:solidFill>
                <a:srgbClr val="333333"/>
              </a:solidFill>
              <a:latin typeface="Arial"/>
              <a:ea typeface="Arial"/>
              <a:cs typeface="Arial"/>
              <a:sym typeface="Arial"/>
            </a:rPr>
            <a:t> ve </a:t>
          </a:r>
          <a:r>
            <a:rPr lang="tr-TR" sz="1800" kern="1200" dirty="0" err="1">
              <a:solidFill>
                <a:srgbClr val="333333"/>
              </a:solidFill>
              <a:latin typeface="Arial"/>
              <a:ea typeface="Arial"/>
              <a:cs typeface="Arial"/>
              <a:sym typeface="Arial"/>
            </a:rPr>
            <a:t>stemming</a:t>
          </a:r>
          <a:r>
            <a:rPr lang="tr-TR" sz="1800" kern="1200" dirty="0">
              <a:solidFill>
                <a:srgbClr val="333333"/>
              </a:solidFill>
              <a:latin typeface="Arial"/>
              <a:ea typeface="Arial"/>
              <a:cs typeface="Arial"/>
              <a:sym typeface="Arial"/>
            </a:rPr>
            <a:t>) yöntemleri gerçekleştirilmiştir.</a:t>
          </a:r>
          <a:endParaRPr lang="tr-TR" sz="1800" kern="1200" dirty="0">
            <a:solidFill>
              <a:srgbClr val="333333"/>
            </a:solidFill>
          </a:endParaRPr>
        </a:p>
      </dsp:txBody>
      <dsp:txXfrm>
        <a:off x="854347" y="100236"/>
        <a:ext cx="11153866" cy="932326"/>
      </dsp:txXfrm>
    </dsp:sp>
    <dsp:sp modelId="{D26FD267-B68A-4A1E-9D2F-8045F374484C}">
      <dsp:nvSpPr>
        <dsp:cNvPr id="0" name=""/>
        <dsp:cNvSpPr/>
      </dsp:nvSpPr>
      <dsp:spPr>
        <a:xfrm>
          <a:off x="0" y="2154000"/>
          <a:ext cx="16078200"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0C4830-81D9-4D13-9683-96F782CE52AA}">
      <dsp:nvSpPr>
        <dsp:cNvPr id="0" name=""/>
        <dsp:cNvSpPr/>
      </dsp:nvSpPr>
      <dsp:spPr>
        <a:xfrm>
          <a:off x="803910" y="1637400"/>
          <a:ext cx="11254740" cy="1033200"/>
        </a:xfrm>
        <a:prstGeom prst="round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402" tIns="0" rIns="425402" bIns="0" numCol="1" spcCol="1270" anchor="ctr" anchorCtr="0">
          <a:noAutofit/>
        </a:bodyPr>
        <a:lstStyle/>
        <a:p>
          <a:pPr marL="0" lvl="0" indent="0" algn="just" defTabSz="800100">
            <a:lnSpc>
              <a:spcPct val="90000"/>
            </a:lnSpc>
            <a:spcBef>
              <a:spcPct val="0"/>
            </a:spcBef>
            <a:spcAft>
              <a:spcPct val="35000"/>
            </a:spcAft>
            <a:buNone/>
          </a:pPr>
          <a:r>
            <a:rPr lang="tr-TR" sz="1800" kern="1200" dirty="0">
              <a:solidFill>
                <a:srgbClr val="333333"/>
              </a:solidFill>
              <a:latin typeface="Arial"/>
              <a:ea typeface="Arial"/>
              <a:cs typeface="Arial"/>
              <a:sym typeface="Arial"/>
            </a:rPr>
            <a:t>Ön işleme sürecinde </a:t>
          </a:r>
          <a:r>
            <a:rPr lang="tr-TR" sz="1800" kern="1200" dirty="0" err="1">
              <a:solidFill>
                <a:srgbClr val="333333"/>
              </a:solidFill>
              <a:latin typeface="Arial"/>
              <a:ea typeface="Arial"/>
              <a:cs typeface="Arial"/>
              <a:sym typeface="Arial"/>
            </a:rPr>
            <a:t>stopwords</a:t>
          </a:r>
          <a:r>
            <a:rPr lang="tr-TR" sz="1800" kern="1200" dirty="0">
              <a:solidFill>
                <a:srgbClr val="333333"/>
              </a:solidFill>
              <a:latin typeface="Arial"/>
              <a:ea typeface="Arial"/>
              <a:cs typeface="Arial"/>
              <a:sym typeface="Arial"/>
            </a:rPr>
            <a:t>(durdurma sözcüklerinin) belirtilmesi, noktalama işaretlerinin ve özel karakterlerin kaldırılması, bulunan sayıların karışıklık yaratmaması adına NUM olarak isimlendirilmesi, bazı spesifik eklerin kaldırılması veya değiştirilmesi noktasında NLTK kütüphanesi ve Python kullanılarak geliştirilme yapılmıştır.</a:t>
          </a:r>
          <a:endParaRPr lang="tr-TR" sz="1800" kern="1200" dirty="0">
            <a:solidFill>
              <a:srgbClr val="333333"/>
            </a:solidFill>
          </a:endParaRPr>
        </a:p>
      </dsp:txBody>
      <dsp:txXfrm>
        <a:off x="854347" y="1687837"/>
        <a:ext cx="11153866" cy="932326"/>
      </dsp:txXfrm>
    </dsp:sp>
    <dsp:sp modelId="{69D319CE-B11B-45F7-A7AC-F1074D0693A7}">
      <dsp:nvSpPr>
        <dsp:cNvPr id="0" name=""/>
        <dsp:cNvSpPr/>
      </dsp:nvSpPr>
      <dsp:spPr>
        <a:xfrm>
          <a:off x="0" y="3741600"/>
          <a:ext cx="16078200"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246BA6-60CA-4258-9E0A-AE648A354233}">
      <dsp:nvSpPr>
        <dsp:cNvPr id="0" name=""/>
        <dsp:cNvSpPr/>
      </dsp:nvSpPr>
      <dsp:spPr>
        <a:xfrm>
          <a:off x="803910" y="3225000"/>
          <a:ext cx="11254740" cy="1033200"/>
        </a:xfrm>
        <a:prstGeom prst="round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402" tIns="0" rIns="425402" bIns="0" numCol="1" spcCol="1270" anchor="ctr" anchorCtr="0">
          <a:noAutofit/>
        </a:bodyPr>
        <a:lstStyle/>
        <a:p>
          <a:pPr marL="0" lvl="0" indent="0" algn="just" defTabSz="800100">
            <a:lnSpc>
              <a:spcPct val="90000"/>
            </a:lnSpc>
            <a:spcBef>
              <a:spcPct val="0"/>
            </a:spcBef>
            <a:spcAft>
              <a:spcPct val="35000"/>
            </a:spcAft>
            <a:buNone/>
          </a:pPr>
          <a:r>
            <a:rPr lang="tr-TR" sz="1800" kern="1200" dirty="0" err="1">
              <a:solidFill>
                <a:srgbClr val="333333"/>
              </a:solidFill>
              <a:latin typeface="Arial"/>
              <a:ea typeface="Arial"/>
              <a:cs typeface="Arial"/>
              <a:sym typeface="Arial"/>
            </a:rPr>
            <a:t>Pytorch</a:t>
          </a:r>
          <a:r>
            <a:rPr lang="tr-TR" sz="1800" kern="1200" dirty="0">
              <a:solidFill>
                <a:srgbClr val="333333"/>
              </a:solidFill>
              <a:latin typeface="Arial"/>
              <a:ea typeface="Arial"/>
              <a:cs typeface="Arial"/>
              <a:sym typeface="Arial"/>
            </a:rPr>
            <a:t> kullanılarak </a:t>
          </a:r>
          <a:r>
            <a:rPr lang="tr-TR" sz="1800" kern="1200" dirty="0" err="1">
              <a:solidFill>
                <a:srgbClr val="333333"/>
              </a:solidFill>
              <a:latin typeface="Arial"/>
              <a:ea typeface="Arial"/>
              <a:cs typeface="Arial"/>
              <a:sym typeface="Arial"/>
            </a:rPr>
            <a:t>tokenizasyon</a:t>
          </a:r>
          <a:r>
            <a:rPr lang="tr-TR" sz="1800" kern="1200" dirty="0">
              <a:solidFill>
                <a:srgbClr val="333333"/>
              </a:solidFill>
              <a:latin typeface="Arial"/>
              <a:ea typeface="Arial"/>
              <a:cs typeface="Arial"/>
              <a:sym typeface="Arial"/>
            </a:rPr>
            <a:t> işlemine katkıda bulunulmuş, CBOW(</a:t>
          </a:r>
          <a:r>
            <a:rPr lang="tr-TR" sz="1800" kern="1200" dirty="0" err="1">
              <a:solidFill>
                <a:srgbClr val="333333"/>
              </a:solidFill>
              <a:latin typeface="Arial"/>
              <a:ea typeface="Arial"/>
              <a:cs typeface="Arial"/>
              <a:sym typeface="Arial"/>
            </a:rPr>
            <a:t>Continuous</a:t>
          </a:r>
          <a:r>
            <a:rPr lang="tr-TR" sz="1800" kern="1200" dirty="0">
              <a:solidFill>
                <a:srgbClr val="333333"/>
              </a:solidFill>
              <a:latin typeface="Arial"/>
              <a:ea typeface="Arial"/>
              <a:cs typeface="Arial"/>
              <a:sym typeface="Arial"/>
            </a:rPr>
            <a:t> </a:t>
          </a:r>
          <a:r>
            <a:rPr lang="tr-TR" sz="1800" kern="1200" dirty="0" err="1">
              <a:solidFill>
                <a:srgbClr val="333333"/>
              </a:solidFill>
              <a:latin typeface="Arial"/>
              <a:ea typeface="Arial"/>
              <a:cs typeface="Arial"/>
              <a:sym typeface="Arial"/>
            </a:rPr>
            <a:t>Bag</a:t>
          </a:r>
          <a:r>
            <a:rPr lang="tr-TR" sz="1800" kern="1200" dirty="0">
              <a:solidFill>
                <a:srgbClr val="333333"/>
              </a:solidFill>
              <a:latin typeface="Arial"/>
              <a:ea typeface="Arial"/>
              <a:cs typeface="Arial"/>
              <a:sym typeface="Arial"/>
            </a:rPr>
            <a:t> of </a:t>
          </a:r>
          <a:r>
            <a:rPr lang="tr-TR" sz="1800" kern="1200" dirty="0" err="1">
              <a:solidFill>
                <a:srgbClr val="333333"/>
              </a:solidFill>
              <a:latin typeface="Arial"/>
              <a:ea typeface="Arial"/>
              <a:cs typeface="Arial"/>
              <a:sym typeface="Arial"/>
            </a:rPr>
            <a:t>Words</a:t>
          </a:r>
          <a:r>
            <a:rPr lang="tr-TR" sz="1800" kern="1200" dirty="0">
              <a:solidFill>
                <a:srgbClr val="333333"/>
              </a:solidFill>
              <a:latin typeface="Arial"/>
              <a:ea typeface="Arial"/>
              <a:cs typeface="Arial"/>
              <a:sym typeface="Arial"/>
            </a:rPr>
            <a:t>) yani Devamlı Kelime Torbası yöntemi kullanılarak </a:t>
          </a:r>
          <a:r>
            <a:rPr lang="tr-TR" sz="1800" kern="1200" dirty="0" err="1">
              <a:solidFill>
                <a:srgbClr val="333333"/>
              </a:solidFill>
              <a:latin typeface="Arial"/>
              <a:ea typeface="Arial"/>
              <a:cs typeface="Arial"/>
              <a:sym typeface="Arial"/>
            </a:rPr>
            <a:t>tokenize</a:t>
          </a:r>
          <a:r>
            <a:rPr lang="tr-TR" sz="1800" kern="1200" dirty="0">
              <a:solidFill>
                <a:srgbClr val="333333"/>
              </a:solidFill>
              <a:latin typeface="Arial"/>
              <a:ea typeface="Arial"/>
              <a:cs typeface="Arial"/>
              <a:sym typeface="Arial"/>
            </a:rPr>
            <a:t> edilmiş veriler üzerindeki anlam bağlantılarının daha iyi yakalanması hedeflenmiştir. Ön işleme sürecinde küçük harfe indirgeme yöntemi denenmiş olsa da kaldırılmıştır, çünkü varlık tanıması noktasında sıkıntılar çıkartmaktadır.</a:t>
          </a:r>
          <a:endParaRPr lang="tr-TR" sz="1800" kern="1200" dirty="0">
            <a:solidFill>
              <a:srgbClr val="333333"/>
            </a:solidFill>
          </a:endParaRPr>
        </a:p>
      </dsp:txBody>
      <dsp:txXfrm>
        <a:off x="854347" y="3275437"/>
        <a:ext cx="11153866" cy="932326"/>
      </dsp:txXfrm>
    </dsp:sp>
    <dsp:sp modelId="{BF525E23-A7B7-4543-9E51-6158676A344C}">
      <dsp:nvSpPr>
        <dsp:cNvPr id="0" name=""/>
        <dsp:cNvSpPr/>
      </dsp:nvSpPr>
      <dsp:spPr>
        <a:xfrm>
          <a:off x="0" y="5329200"/>
          <a:ext cx="16078200"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3FE00F-1371-4BA0-93DF-8EDF89CE7116}">
      <dsp:nvSpPr>
        <dsp:cNvPr id="0" name=""/>
        <dsp:cNvSpPr/>
      </dsp:nvSpPr>
      <dsp:spPr>
        <a:xfrm>
          <a:off x="803910" y="4812600"/>
          <a:ext cx="11254740" cy="1033200"/>
        </a:xfrm>
        <a:prstGeom prst="round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402" tIns="0" rIns="425402" bIns="0" numCol="1" spcCol="1270" anchor="ctr" anchorCtr="0">
          <a:noAutofit/>
        </a:bodyPr>
        <a:lstStyle/>
        <a:p>
          <a:pPr marL="0" lvl="0" indent="0" algn="just" defTabSz="800100">
            <a:lnSpc>
              <a:spcPct val="90000"/>
            </a:lnSpc>
            <a:spcBef>
              <a:spcPct val="0"/>
            </a:spcBef>
            <a:spcAft>
              <a:spcPct val="35000"/>
            </a:spcAft>
            <a:buNone/>
          </a:pPr>
          <a:r>
            <a:rPr lang="tr-TR" sz="1800" kern="1200" dirty="0">
              <a:solidFill>
                <a:srgbClr val="333333"/>
              </a:solidFill>
              <a:latin typeface="Arial"/>
              <a:ea typeface="Arial"/>
              <a:cs typeface="Arial"/>
              <a:sym typeface="Arial"/>
            </a:rPr>
            <a:t>Web servis oluşumu ve çalıştırılması için de </a:t>
          </a:r>
          <a:r>
            <a:rPr lang="tr-TR" sz="1800" kern="1200" dirty="0" err="1">
              <a:solidFill>
                <a:srgbClr val="333333"/>
              </a:solidFill>
              <a:latin typeface="Arial"/>
              <a:ea typeface="Arial"/>
              <a:cs typeface="Arial"/>
              <a:sym typeface="Arial"/>
            </a:rPr>
            <a:t>FastAPI</a:t>
          </a:r>
          <a:r>
            <a:rPr lang="tr-TR" sz="1800" kern="1200" dirty="0">
              <a:solidFill>
                <a:srgbClr val="333333"/>
              </a:solidFill>
              <a:latin typeface="Arial"/>
              <a:ea typeface="Arial"/>
              <a:cs typeface="Arial"/>
              <a:sym typeface="Arial"/>
            </a:rPr>
            <a:t> </a:t>
          </a:r>
          <a:r>
            <a:rPr lang="tr-TR" sz="1800" kern="1200" dirty="0" err="1">
              <a:solidFill>
                <a:srgbClr val="333333"/>
              </a:solidFill>
              <a:latin typeface="Arial"/>
              <a:ea typeface="Arial"/>
              <a:cs typeface="Arial"/>
              <a:sym typeface="Arial"/>
            </a:rPr>
            <a:t>framework</a:t>
          </a:r>
          <a:r>
            <a:rPr lang="tr-TR" sz="1800" kern="1200" dirty="0">
              <a:solidFill>
                <a:srgbClr val="333333"/>
              </a:solidFill>
              <a:latin typeface="Arial"/>
              <a:ea typeface="Arial"/>
              <a:cs typeface="Arial"/>
              <a:sym typeface="Arial"/>
            </a:rPr>
            <a:t> ve </a:t>
          </a:r>
          <a:r>
            <a:rPr lang="tr-TR" sz="1800" kern="1200" dirty="0" err="1">
              <a:solidFill>
                <a:srgbClr val="333333"/>
              </a:solidFill>
              <a:latin typeface="Arial"/>
              <a:ea typeface="Arial"/>
              <a:cs typeface="Arial"/>
              <a:sym typeface="Arial"/>
            </a:rPr>
            <a:t>uvicorn</a:t>
          </a:r>
          <a:r>
            <a:rPr lang="tr-TR" sz="1800" kern="1200" dirty="0">
              <a:solidFill>
                <a:srgbClr val="333333"/>
              </a:solidFill>
              <a:latin typeface="Arial"/>
              <a:ea typeface="Arial"/>
              <a:cs typeface="Arial"/>
              <a:sym typeface="Arial"/>
            </a:rPr>
            <a:t> kullanılmıştır.</a:t>
          </a:r>
          <a:endParaRPr lang="tr-TR" sz="1800" kern="1200" dirty="0">
            <a:solidFill>
              <a:srgbClr val="333333"/>
            </a:solidFill>
          </a:endParaRPr>
        </a:p>
      </dsp:txBody>
      <dsp:txXfrm>
        <a:off x="854347" y="4863037"/>
        <a:ext cx="11153866" cy="932326"/>
      </dsp:txXfrm>
    </dsp:sp>
    <dsp:sp modelId="{553DC7BA-511D-421F-8A1A-1FE8F2DF2A11}">
      <dsp:nvSpPr>
        <dsp:cNvPr id="0" name=""/>
        <dsp:cNvSpPr/>
      </dsp:nvSpPr>
      <dsp:spPr>
        <a:xfrm>
          <a:off x="0" y="6916800"/>
          <a:ext cx="16078200"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193C3A-CB21-4F42-B703-F1D7D2A9564C}">
      <dsp:nvSpPr>
        <dsp:cNvPr id="0" name=""/>
        <dsp:cNvSpPr/>
      </dsp:nvSpPr>
      <dsp:spPr>
        <a:xfrm>
          <a:off x="803910" y="6400200"/>
          <a:ext cx="11254740" cy="1033200"/>
        </a:xfrm>
        <a:prstGeom prst="round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5402" tIns="0" rIns="425402" bIns="0" numCol="1" spcCol="1270" anchor="ctr" anchorCtr="0">
          <a:noAutofit/>
        </a:bodyPr>
        <a:lstStyle/>
        <a:p>
          <a:pPr marL="0" lvl="0" indent="0" algn="just" defTabSz="800100">
            <a:lnSpc>
              <a:spcPct val="90000"/>
            </a:lnSpc>
            <a:spcBef>
              <a:spcPct val="0"/>
            </a:spcBef>
            <a:spcAft>
              <a:spcPct val="35000"/>
            </a:spcAft>
            <a:buNone/>
          </a:pPr>
          <a:r>
            <a:rPr lang="tr-TR" sz="1800" kern="1200" dirty="0">
              <a:solidFill>
                <a:srgbClr val="333333"/>
              </a:solidFill>
              <a:latin typeface="Arial"/>
              <a:ea typeface="Arial"/>
              <a:cs typeface="Arial"/>
              <a:sym typeface="Arial"/>
            </a:rPr>
            <a:t>Duygu Analizi(</a:t>
          </a:r>
          <a:r>
            <a:rPr lang="tr-TR" sz="1800" kern="1200" dirty="0" err="1">
              <a:solidFill>
                <a:srgbClr val="333333"/>
              </a:solidFill>
              <a:latin typeface="Arial"/>
              <a:ea typeface="Arial"/>
              <a:cs typeface="Arial"/>
              <a:sym typeface="Arial"/>
            </a:rPr>
            <a:t>Sentiment</a:t>
          </a:r>
          <a:r>
            <a:rPr lang="tr-TR" sz="1800" kern="1200" dirty="0">
              <a:solidFill>
                <a:srgbClr val="333333"/>
              </a:solidFill>
              <a:latin typeface="Arial"/>
              <a:ea typeface="Arial"/>
              <a:cs typeface="Arial"/>
              <a:sym typeface="Arial"/>
            </a:rPr>
            <a:t> Analizi) yapılırken </a:t>
          </a:r>
          <a:r>
            <a:rPr lang="tr-TR" sz="1800" kern="1200" dirty="0" err="1">
              <a:solidFill>
                <a:srgbClr val="333333"/>
              </a:solidFill>
              <a:latin typeface="Arial"/>
              <a:ea typeface="Arial"/>
              <a:cs typeface="Arial"/>
              <a:sym typeface="Arial"/>
            </a:rPr>
            <a:t>Random</a:t>
          </a:r>
          <a:r>
            <a:rPr lang="tr-TR" sz="1800" kern="1200" dirty="0">
              <a:solidFill>
                <a:srgbClr val="333333"/>
              </a:solidFill>
              <a:latin typeface="Arial"/>
              <a:ea typeface="Arial"/>
              <a:cs typeface="Arial"/>
              <a:sym typeface="Arial"/>
            </a:rPr>
            <a:t> </a:t>
          </a:r>
          <a:r>
            <a:rPr lang="tr-TR" sz="1800" kern="1200" dirty="0" err="1">
              <a:solidFill>
                <a:srgbClr val="333333"/>
              </a:solidFill>
              <a:latin typeface="Arial"/>
              <a:ea typeface="Arial"/>
              <a:cs typeface="Arial"/>
              <a:sym typeface="Arial"/>
            </a:rPr>
            <a:t>Forest</a:t>
          </a:r>
          <a:r>
            <a:rPr lang="tr-TR" sz="1800" kern="1200" dirty="0">
              <a:solidFill>
                <a:srgbClr val="333333"/>
              </a:solidFill>
              <a:latin typeface="Arial"/>
              <a:ea typeface="Arial"/>
              <a:cs typeface="Arial"/>
              <a:sym typeface="Arial"/>
            </a:rPr>
            <a:t> algoritması modelde eğitim için kullanılırken, Adlandırılmış Varlık Tespiti(NER) yapılırken de  LSTM algoritması modelde eğitim için kullanılmıştır. Detaylar, sunumun model eğitimi ve değerlendirme kısmında açıklanacaktır. Tüm bu ilgili kodlar, </a:t>
          </a:r>
          <a:r>
            <a:rPr lang="tr-TR" sz="1800" kern="1200" dirty="0" err="1">
              <a:solidFill>
                <a:srgbClr val="333333"/>
              </a:solidFill>
              <a:latin typeface="Arial"/>
              <a:ea typeface="Arial"/>
              <a:cs typeface="Arial"/>
              <a:sym typeface="Arial"/>
            </a:rPr>
            <a:t>github</a:t>
          </a:r>
          <a:r>
            <a:rPr lang="tr-TR" sz="1800" kern="1200" dirty="0">
              <a:solidFill>
                <a:srgbClr val="333333"/>
              </a:solidFill>
              <a:latin typeface="Arial"/>
              <a:ea typeface="Arial"/>
              <a:cs typeface="Arial"/>
              <a:sym typeface="Arial"/>
            </a:rPr>
            <a:t> hesabına eklenmiştir.</a:t>
          </a:r>
          <a:endParaRPr lang="tr-TR" sz="1800" kern="1200" dirty="0">
            <a:solidFill>
              <a:srgbClr val="333333"/>
            </a:solidFill>
          </a:endParaRPr>
        </a:p>
      </dsp:txBody>
      <dsp:txXfrm>
        <a:off x="854347" y="6450637"/>
        <a:ext cx="11153866" cy="9323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8703F-0A93-4539-9E57-4EF0D0920922}">
      <dsp:nvSpPr>
        <dsp:cNvPr id="0" name=""/>
        <dsp:cNvSpPr/>
      </dsp:nvSpPr>
      <dsp:spPr>
        <a:xfrm>
          <a:off x="380126" y="5557095"/>
          <a:ext cx="6776040" cy="616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just" defTabSz="889000">
            <a:lnSpc>
              <a:spcPct val="90000"/>
            </a:lnSpc>
            <a:spcBef>
              <a:spcPct val="0"/>
            </a:spcBef>
            <a:spcAft>
              <a:spcPct val="35000"/>
            </a:spcAft>
            <a:buNone/>
          </a:pPr>
          <a:r>
            <a:rPr lang="tr-TR" sz="2000" kern="1200" dirty="0">
              <a:solidFill>
                <a:srgbClr val="333333"/>
              </a:solidFill>
              <a:latin typeface="Arial"/>
              <a:ea typeface="Arial"/>
              <a:cs typeface="Arial"/>
              <a:sym typeface="Arial"/>
            </a:rPr>
            <a:t>Altta bulunan görsel, Duygu Analizi yani </a:t>
          </a:r>
          <a:r>
            <a:rPr lang="tr-TR" sz="2000" kern="1200" dirty="0" err="1">
              <a:solidFill>
                <a:srgbClr val="333333"/>
              </a:solidFill>
              <a:latin typeface="Arial"/>
              <a:ea typeface="Arial"/>
              <a:cs typeface="Arial"/>
              <a:sym typeface="Arial"/>
            </a:rPr>
            <a:t>Sentiment</a:t>
          </a:r>
          <a:r>
            <a:rPr lang="tr-TR" sz="2000" kern="1200" dirty="0">
              <a:solidFill>
                <a:srgbClr val="333333"/>
              </a:solidFill>
              <a:latin typeface="Arial"/>
              <a:ea typeface="Arial"/>
              <a:cs typeface="Arial"/>
              <a:sym typeface="Arial"/>
            </a:rPr>
            <a:t> Analizi noktasında kullanılan </a:t>
          </a:r>
          <a:r>
            <a:rPr lang="tr-TR" sz="2000" kern="1200" dirty="0" err="1">
              <a:solidFill>
                <a:srgbClr val="333333"/>
              </a:solidFill>
              <a:latin typeface="Arial"/>
              <a:ea typeface="Arial"/>
              <a:cs typeface="Arial"/>
              <a:sym typeface="Arial"/>
            </a:rPr>
            <a:t>Random</a:t>
          </a:r>
          <a:r>
            <a:rPr lang="tr-TR" sz="2000" kern="1200" dirty="0">
              <a:solidFill>
                <a:srgbClr val="333333"/>
              </a:solidFill>
              <a:latin typeface="Arial"/>
              <a:ea typeface="Arial"/>
              <a:cs typeface="Arial"/>
              <a:sym typeface="Arial"/>
            </a:rPr>
            <a:t> </a:t>
          </a:r>
          <a:r>
            <a:rPr lang="tr-TR" sz="2000" kern="1200" dirty="0" err="1">
              <a:solidFill>
                <a:srgbClr val="333333"/>
              </a:solidFill>
              <a:latin typeface="Arial"/>
              <a:ea typeface="Arial"/>
              <a:cs typeface="Arial"/>
              <a:sym typeface="Arial"/>
            </a:rPr>
            <a:t>Forest</a:t>
          </a:r>
          <a:r>
            <a:rPr lang="tr-TR" sz="2000" kern="1200" dirty="0">
              <a:solidFill>
                <a:srgbClr val="333333"/>
              </a:solidFill>
              <a:latin typeface="Arial"/>
              <a:ea typeface="Arial"/>
              <a:cs typeface="Arial"/>
              <a:sym typeface="Arial"/>
            </a:rPr>
            <a:t> </a:t>
          </a:r>
          <a:r>
            <a:rPr lang="tr-TR" sz="2000" kern="1200" dirty="0" err="1">
              <a:solidFill>
                <a:srgbClr val="333333"/>
              </a:solidFill>
              <a:latin typeface="Arial"/>
              <a:ea typeface="Arial"/>
              <a:cs typeface="Arial"/>
              <a:sym typeface="Arial"/>
            </a:rPr>
            <a:t>modeli.SMOTE</a:t>
          </a:r>
          <a:r>
            <a:rPr lang="tr-TR" sz="2000" kern="1200" dirty="0">
              <a:solidFill>
                <a:srgbClr val="333333"/>
              </a:solidFill>
              <a:latin typeface="Arial"/>
              <a:ea typeface="Arial"/>
              <a:cs typeface="Arial"/>
              <a:sym typeface="Arial"/>
            </a:rPr>
            <a:t> ve ADASYN kullanılarak eğitim verileri model için alınan teşekkür mesajları ve şikayet mesajlarından doğru miktarda veri seçilimi konusunda sıkıntı çıktığında ötürü yeniden seçilim yani </a:t>
          </a:r>
          <a:r>
            <a:rPr lang="tr-TR" sz="2000" kern="1200" dirty="0" err="1">
              <a:solidFill>
                <a:srgbClr val="333333"/>
              </a:solidFill>
              <a:latin typeface="Arial"/>
              <a:ea typeface="Arial"/>
              <a:cs typeface="Arial"/>
              <a:sym typeface="Arial"/>
            </a:rPr>
            <a:t>Resample</a:t>
          </a:r>
          <a:r>
            <a:rPr lang="tr-TR" sz="2000" kern="1200" dirty="0">
              <a:solidFill>
                <a:srgbClr val="333333"/>
              </a:solidFill>
              <a:latin typeface="Arial"/>
              <a:ea typeface="Arial"/>
              <a:cs typeface="Arial"/>
              <a:sym typeface="Arial"/>
            </a:rPr>
            <a:t> yapılmış, bir </a:t>
          </a:r>
          <a:r>
            <a:rPr lang="tr-TR" sz="2000" kern="1200" dirty="0" err="1">
              <a:solidFill>
                <a:srgbClr val="333333"/>
              </a:solidFill>
              <a:latin typeface="Arial"/>
              <a:ea typeface="Arial"/>
              <a:cs typeface="Arial"/>
              <a:sym typeface="Arial"/>
            </a:rPr>
            <a:t>entity’nin</a:t>
          </a:r>
          <a:r>
            <a:rPr lang="tr-TR" sz="2000" kern="1200" dirty="0">
              <a:solidFill>
                <a:srgbClr val="333333"/>
              </a:solidFill>
              <a:latin typeface="Arial"/>
              <a:ea typeface="Arial"/>
              <a:cs typeface="Arial"/>
              <a:sym typeface="Arial"/>
            </a:rPr>
            <a:t> </a:t>
          </a:r>
          <a:r>
            <a:rPr lang="tr-TR" sz="2000" kern="1200" dirty="0" err="1">
              <a:solidFill>
                <a:srgbClr val="333333"/>
              </a:solidFill>
              <a:latin typeface="Arial"/>
              <a:ea typeface="Arial"/>
              <a:cs typeface="Arial"/>
              <a:sym typeface="Arial"/>
            </a:rPr>
            <a:t>sentimentinin</a:t>
          </a:r>
          <a:r>
            <a:rPr lang="tr-TR" sz="2000" kern="1200" dirty="0">
              <a:solidFill>
                <a:srgbClr val="333333"/>
              </a:solidFill>
              <a:latin typeface="Arial"/>
              <a:ea typeface="Arial"/>
              <a:cs typeface="Arial"/>
              <a:sym typeface="Arial"/>
            </a:rPr>
            <a:t> olumsuz değerlendirilmesi için </a:t>
          </a:r>
          <a:r>
            <a:rPr lang="tr-TR" sz="2000" kern="1200" dirty="0" err="1">
              <a:solidFill>
                <a:srgbClr val="333333"/>
              </a:solidFill>
              <a:latin typeface="Arial"/>
              <a:ea typeface="Arial"/>
              <a:cs typeface="Arial"/>
              <a:sym typeface="Arial"/>
            </a:rPr>
            <a:t>threshold</a:t>
          </a:r>
          <a:r>
            <a:rPr lang="tr-TR" sz="2000" kern="1200" dirty="0">
              <a:solidFill>
                <a:srgbClr val="333333"/>
              </a:solidFill>
              <a:latin typeface="Arial"/>
              <a:ea typeface="Arial"/>
              <a:cs typeface="Arial"/>
              <a:sym typeface="Arial"/>
            </a:rPr>
            <a:t> 0.7 olarak seçilmiştir. Aynı sebepten ötürü. Yani, model daha rahat olumlu diye etiketleyebilirken, daha zor bir şekilde olumsuz diye etiketleyebiliyor. Bu yüzden böyle bir  yola girilmiştir.</a:t>
          </a:r>
          <a:endParaRPr lang="tr-TR" sz="2000" kern="1200" dirty="0">
            <a:solidFill>
              <a:srgbClr val="333333"/>
            </a:solidFill>
          </a:endParaRPr>
        </a:p>
      </dsp:txBody>
      <dsp:txXfrm>
        <a:off x="380126" y="5557095"/>
        <a:ext cx="6776040" cy="616003"/>
      </dsp:txXfrm>
    </dsp:sp>
    <dsp:sp modelId="{319BB04B-67D4-4BEB-A432-8A524F077FD6}">
      <dsp:nvSpPr>
        <dsp:cNvPr id="0" name=""/>
        <dsp:cNvSpPr/>
      </dsp:nvSpPr>
      <dsp:spPr>
        <a:xfrm>
          <a:off x="380126"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B9C26-3CA0-4A3D-8A45-59AEC8F6C318}">
      <dsp:nvSpPr>
        <dsp:cNvPr id="0" name=""/>
        <dsp:cNvSpPr/>
      </dsp:nvSpPr>
      <dsp:spPr>
        <a:xfrm>
          <a:off x="1336301"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AD04E-C7C3-4C7F-B642-9DB27F83B94F}">
      <dsp:nvSpPr>
        <dsp:cNvPr id="0" name=""/>
        <dsp:cNvSpPr/>
      </dsp:nvSpPr>
      <dsp:spPr>
        <a:xfrm>
          <a:off x="2292475"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71AA4A-3865-491D-81BB-88ECB5FF3080}">
      <dsp:nvSpPr>
        <dsp:cNvPr id="0" name=""/>
        <dsp:cNvSpPr/>
      </dsp:nvSpPr>
      <dsp:spPr>
        <a:xfrm>
          <a:off x="3248650"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C663F-C240-4DDF-8526-41F44CF40617}">
      <dsp:nvSpPr>
        <dsp:cNvPr id="0" name=""/>
        <dsp:cNvSpPr/>
      </dsp:nvSpPr>
      <dsp:spPr>
        <a:xfrm>
          <a:off x="4204825"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C7D560-DC24-439B-BFDC-9C79E7870F6D}">
      <dsp:nvSpPr>
        <dsp:cNvPr id="0" name=""/>
        <dsp:cNvSpPr/>
      </dsp:nvSpPr>
      <dsp:spPr>
        <a:xfrm>
          <a:off x="5160999"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6BE4AC-3040-4A06-8187-4CD0EEFA64A5}">
      <dsp:nvSpPr>
        <dsp:cNvPr id="0" name=""/>
        <dsp:cNvSpPr/>
      </dsp:nvSpPr>
      <dsp:spPr>
        <a:xfrm>
          <a:off x="6117174"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8703F-0A93-4539-9E57-4EF0D0920922}">
      <dsp:nvSpPr>
        <dsp:cNvPr id="0" name=""/>
        <dsp:cNvSpPr/>
      </dsp:nvSpPr>
      <dsp:spPr>
        <a:xfrm>
          <a:off x="380126" y="5557095"/>
          <a:ext cx="6776040" cy="616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just" defTabSz="889000">
            <a:lnSpc>
              <a:spcPct val="90000"/>
            </a:lnSpc>
            <a:spcBef>
              <a:spcPct val="0"/>
            </a:spcBef>
            <a:spcAft>
              <a:spcPct val="35000"/>
            </a:spcAft>
            <a:buNone/>
          </a:pPr>
          <a:r>
            <a:rPr lang="tr-TR" sz="2000" kern="1200" dirty="0">
              <a:solidFill>
                <a:srgbClr val="333333"/>
              </a:solidFill>
              <a:latin typeface="Arial"/>
              <a:ea typeface="Arial"/>
              <a:cs typeface="Arial"/>
              <a:sym typeface="Arial"/>
            </a:rPr>
            <a:t>Biraz </a:t>
          </a:r>
          <a:r>
            <a:rPr lang="tr-TR" sz="2000" kern="1200" dirty="0" err="1">
              <a:solidFill>
                <a:srgbClr val="333333"/>
              </a:solidFill>
              <a:latin typeface="Arial"/>
              <a:ea typeface="Arial"/>
              <a:cs typeface="Arial"/>
              <a:sym typeface="Arial"/>
            </a:rPr>
            <a:t>Hiperparametrelerinden</a:t>
          </a:r>
          <a:r>
            <a:rPr lang="tr-TR" sz="2000" kern="1200" dirty="0">
              <a:solidFill>
                <a:srgbClr val="333333"/>
              </a:solidFill>
              <a:latin typeface="Arial"/>
              <a:ea typeface="Arial"/>
              <a:cs typeface="Arial"/>
              <a:sym typeface="Arial"/>
            </a:rPr>
            <a:t> bahsedelim. </a:t>
          </a:r>
          <a:r>
            <a:rPr lang="tr-TR" sz="2000" kern="1200" dirty="0" err="1">
              <a:solidFill>
                <a:srgbClr val="333333"/>
              </a:solidFill>
              <a:latin typeface="Arial"/>
              <a:ea typeface="Arial"/>
              <a:cs typeface="Arial"/>
              <a:sym typeface="Arial"/>
            </a:rPr>
            <a:t>n_estimator</a:t>
          </a:r>
          <a:r>
            <a:rPr lang="tr-TR" sz="2000" kern="1200" dirty="0">
              <a:solidFill>
                <a:srgbClr val="333333"/>
              </a:solidFill>
              <a:latin typeface="Arial"/>
              <a:ea typeface="Arial"/>
              <a:cs typeface="Arial"/>
              <a:sym typeface="Arial"/>
            </a:rPr>
            <a:t> değerini 200 gibi bir değer yaptık ki model kapsamlı olsun. </a:t>
          </a:r>
          <a:r>
            <a:rPr lang="tr-TR" sz="2000" kern="1200" dirty="0" err="1">
              <a:solidFill>
                <a:srgbClr val="333333"/>
              </a:solidFill>
              <a:latin typeface="Arial"/>
              <a:ea typeface="Arial"/>
              <a:cs typeface="Arial"/>
              <a:sym typeface="Arial"/>
            </a:rPr>
            <a:t>Overfitting’i</a:t>
          </a:r>
          <a:r>
            <a:rPr lang="tr-TR" sz="2000" kern="1200" dirty="0">
              <a:solidFill>
                <a:srgbClr val="333333"/>
              </a:solidFill>
              <a:latin typeface="Arial"/>
              <a:ea typeface="Arial"/>
              <a:cs typeface="Arial"/>
              <a:sym typeface="Arial"/>
            </a:rPr>
            <a:t> önlemek için </a:t>
          </a:r>
          <a:r>
            <a:rPr lang="tr-TR" sz="2000" kern="1200" dirty="0" err="1">
              <a:solidFill>
                <a:srgbClr val="333333"/>
              </a:solidFill>
              <a:latin typeface="Arial"/>
              <a:ea typeface="Arial"/>
              <a:cs typeface="Arial"/>
              <a:sym typeface="Arial"/>
            </a:rPr>
            <a:t>max_depth’i</a:t>
          </a:r>
          <a:r>
            <a:rPr lang="tr-TR" sz="2000" kern="1200" dirty="0">
              <a:solidFill>
                <a:srgbClr val="333333"/>
              </a:solidFill>
              <a:latin typeface="Arial"/>
              <a:ea typeface="Arial"/>
              <a:cs typeface="Arial"/>
              <a:sym typeface="Arial"/>
            </a:rPr>
            <a:t> 10 gibi görece küçük bir değer aldık. </a:t>
          </a:r>
          <a:r>
            <a:rPr lang="tr-TR" sz="2000" kern="1200" dirty="0" err="1">
              <a:solidFill>
                <a:srgbClr val="333333"/>
              </a:solidFill>
              <a:latin typeface="Arial"/>
              <a:ea typeface="Arial"/>
              <a:cs typeface="Arial"/>
              <a:sym typeface="Arial"/>
            </a:rPr>
            <a:t>min_sample_split</a:t>
          </a:r>
          <a:r>
            <a:rPr lang="tr-TR" sz="2000" kern="1200" dirty="0">
              <a:solidFill>
                <a:srgbClr val="333333"/>
              </a:solidFill>
              <a:latin typeface="Arial"/>
              <a:ea typeface="Arial"/>
              <a:cs typeface="Arial"/>
              <a:sym typeface="Arial"/>
            </a:rPr>
            <a:t> parametresini 5 alarak, en az ne kadar </a:t>
          </a:r>
          <a:r>
            <a:rPr lang="tr-TR" sz="2000" kern="1200" dirty="0" err="1">
              <a:solidFill>
                <a:srgbClr val="333333"/>
              </a:solidFill>
              <a:latin typeface="Arial"/>
              <a:ea typeface="Arial"/>
              <a:cs typeface="Arial"/>
              <a:sym typeface="Arial"/>
            </a:rPr>
            <a:t>sample</a:t>
          </a:r>
          <a:r>
            <a:rPr lang="tr-TR" sz="2000" kern="1200" dirty="0">
              <a:solidFill>
                <a:srgbClr val="333333"/>
              </a:solidFill>
              <a:latin typeface="Arial"/>
              <a:ea typeface="Arial"/>
              <a:cs typeface="Arial"/>
              <a:sym typeface="Arial"/>
            </a:rPr>
            <a:t> aldığında ayrılma olabileceğini belirlemiş olduk. </a:t>
          </a:r>
          <a:r>
            <a:rPr lang="tr-TR" sz="2000" kern="1200" dirty="0" err="1">
              <a:solidFill>
                <a:srgbClr val="333333"/>
              </a:solidFill>
              <a:latin typeface="Arial"/>
              <a:ea typeface="Arial"/>
              <a:cs typeface="Arial"/>
              <a:sym typeface="Arial"/>
            </a:rPr>
            <a:t>min_sample_leaf</a:t>
          </a:r>
          <a:r>
            <a:rPr lang="tr-TR" sz="2000" kern="1200" dirty="0">
              <a:solidFill>
                <a:srgbClr val="333333"/>
              </a:solidFill>
              <a:latin typeface="Arial"/>
              <a:ea typeface="Arial"/>
              <a:cs typeface="Arial"/>
              <a:sym typeface="Arial"/>
            </a:rPr>
            <a:t> parametresini 2 alarak bir yaprak düğümünde alabileceği minimum değeri ayarlamış olduk. </a:t>
          </a:r>
          <a:r>
            <a:rPr lang="tr-TR" sz="2000" kern="1200" dirty="0" err="1">
              <a:solidFill>
                <a:srgbClr val="333333"/>
              </a:solidFill>
              <a:latin typeface="Arial"/>
              <a:ea typeface="Arial"/>
              <a:cs typeface="Arial"/>
              <a:sym typeface="Arial"/>
            </a:rPr>
            <a:t>max_features</a:t>
          </a:r>
          <a:r>
            <a:rPr lang="tr-TR" sz="2000" kern="1200" dirty="0">
              <a:solidFill>
                <a:srgbClr val="333333"/>
              </a:solidFill>
              <a:latin typeface="Arial"/>
              <a:ea typeface="Arial"/>
              <a:cs typeface="Arial"/>
              <a:sym typeface="Arial"/>
            </a:rPr>
            <a:t> parametresini ‘</a:t>
          </a:r>
          <a:r>
            <a:rPr lang="tr-TR" sz="2000" kern="1200" dirty="0" err="1">
              <a:solidFill>
                <a:srgbClr val="333333"/>
              </a:solidFill>
              <a:latin typeface="Arial"/>
              <a:ea typeface="Arial"/>
              <a:cs typeface="Arial"/>
              <a:sym typeface="Arial"/>
            </a:rPr>
            <a:t>sqrt</a:t>
          </a:r>
          <a:r>
            <a:rPr lang="tr-TR" sz="2000" kern="1200" dirty="0">
              <a:solidFill>
                <a:srgbClr val="333333"/>
              </a:solidFill>
              <a:latin typeface="Arial"/>
              <a:ea typeface="Arial"/>
              <a:cs typeface="Arial"/>
              <a:sym typeface="Arial"/>
            </a:rPr>
            <a:t>’ olarak alarak </a:t>
          </a:r>
          <a:r>
            <a:rPr lang="tr-TR" sz="2000" kern="1200" dirty="0" err="1">
              <a:solidFill>
                <a:srgbClr val="333333"/>
              </a:solidFill>
              <a:latin typeface="Arial"/>
              <a:ea typeface="Arial"/>
              <a:cs typeface="Arial"/>
              <a:sym typeface="Arial"/>
            </a:rPr>
            <a:t>featureları</a:t>
          </a:r>
          <a:r>
            <a:rPr lang="tr-TR" sz="2000" kern="1200" dirty="0">
              <a:solidFill>
                <a:srgbClr val="333333"/>
              </a:solidFill>
              <a:latin typeface="Arial"/>
              <a:ea typeface="Arial"/>
              <a:cs typeface="Arial"/>
              <a:sym typeface="Arial"/>
            </a:rPr>
            <a:t>(özellikleri) sınırlandırarak regülasyon yapılmasını sağlar. </a:t>
          </a:r>
          <a:r>
            <a:rPr lang="tr-TR" sz="2000" kern="1200" dirty="0" err="1">
              <a:solidFill>
                <a:srgbClr val="333333"/>
              </a:solidFill>
              <a:latin typeface="Arial"/>
              <a:ea typeface="Arial"/>
              <a:cs typeface="Arial"/>
              <a:sym typeface="Arial"/>
            </a:rPr>
            <a:t>class_weight</a:t>
          </a:r>
          <a:r>
            <a:rPr lang="tr-TR" sz="2000" kern="1200" dirty="0">
              <a:solidFill>
                <a:srgbClr val="333333"/>
              </a:solidFill>
              <a:latin typeface="Arial"/>
              <a:ea typeface="Arial"/>
              <a:cs typeface="Arial"/>
              <a:sym typeface="Arial"/>
            </a:rPr>
            <a:t> parametresini ise ‘</a:t>
          </a:r>
          <a:r>
            <a:rPr lang="tr-TR" sz="2000" kern="1200" dirty="0" err="1">
              <a:solidFill>
                <a:srgbClr val="333333"/>
              </a:solidFill>
              <a:latin typeface="Arial"/>
              <a:ea typeface="Arial"/>
              <a:cs typeface="Arial"/>
              <a:sym typeface="Arial"/>
            </a:rPr>
            <a:t>balanced</a:t>
          </a:r>
          <a:r>
            <a:rPr lang="tr-TR" sz="2000" kern="1200" dirty="0">
              <a:solidFill>
                <a:srgbClr val="333333"/>
              </a:solidFill>
              <a:latin typeface="Arial"/>
              <a:ea typeface="Arial"/>
              <a:cs typeface="Arial"/>
              <a:sym typeface="Arial"/>
            </a:rPr>
            <a:t> yaparak olabildiğince dengeli dağıtılmaya çalışıldı.</a:t>
          </a:r>
          <a:endParaRPr lang="tr-TR" sz="2000" kern="1200" dirty="0">
            <a:solidFill>
              <a:srgbClr val="333333"/>
            </a:solidFill>
          </a:endParaRPr>
        </a:p>
      </dsp:txBody>
      <dsp:txXfrm>
        <a:off x="380126" y="5557095"/>
        <a:ext cx="6776040" cy="616003"/>
      </dsp:txXfrm>
    </dsp:sp>
    <dsp:sp modelId="{319BB04B-67D4-4BEB-A432-8A524F077FD6}">
      <dsp:nvSpPr>
        <dsp:cNvPr id="0" name=""/>
        <dsp:cNvSpPr/>
      </dsp:nvSpPr>
      <dsp:spPr>
        <a:xfrm>
          <a:off x="380126"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B9C26-3CA0-4A3D-8A45-59AEC8F6C318}">
      <dsp:nvSpPr>
        <dsp:cNvPr id="0" name=""/>
        <dsp:cNvSpPr/>
      </dsp:nvSpPr>
      <dsp:spPr>
        <a:xfrm>
          <a:off x="1336301"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AD04E-C7C3-4C7F-B642-9DB27F83B94F}">
      <dsp:nvSpPr>
        <dsp:cNvPr id="0" name=""/>
        <dsp:cNvSpPr/>
      </dsp:nvSpPr>
      <dsp:spPr>
        <a:xfrm>
          <a:off x="2292475"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71AA4A-3865-491D-81BB-88ECB5FF3080}">
      <dsp:nvSpPr>
        <dsp:cNvPr id="0" name=""/>
        <dsp:cNvSpPr/>
      </dsp:nvSpPr>
      <dsp:spPr>
        <a:xfrm>
          <a:off x="3248650"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C663F-C240-4DDF-8526-41F44CF40617}">
      <dsp:nvSpPr>
        <dsp:cNvPr id="0" name=""/>
        <dsp:cNvSpPr/>
      </dsp:nvSpPr>
      <dsp:spPr>
        <a:xfrm>
          <a:off x="4204825"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C7D560-DC24-439B-BFDC-9C79E7870F6D}">
      <dsp:nvSpPr>
        <dsp:cNvPr id="0" name=""/>
        <dsp:cNvSpPr/>
      </dsp:nvSpPr>
      <dsp:spPr>
        <a:xfrm>
          <a:off x="5160999"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6BE4AC-3040-4A06-8187-4CD0EEFA64A5}">
      <dsp:nvSpPr>
        <dsp:cNvPr id="0" name=""/>
        <dsp:cNvSpPr/>
      </dsp:nvSpPr>
      <dsp:spPr>
        <a:xfrm>
          <a:off x="6117174"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8703F-0A93-4539-9E57-4EF0D0920922}">
      <dsp:nvSpPr>
        <dsp:cNvPr id="0" name=""/>
        <dsp:cNvSpPr/>
      </dsp:nvSpPr>
      <dsp:spPr>
        <a:xfrm>
          <a:off x="380126" y="5557095"/>
          <a:ext cx="6776040" cy="616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just" defTabSz="889000">
            <a:lnSpc>
              <a:spcPct val="90000"/>
            </a:lnSpc>
            <a:spcBef>
              <a:spcPct val="0"/>
            </a:spcBef>
            <a:spcAft>
              <a:spcPct val="35000"/>
            </a:spcAft>
            <a:buNone/>
          </a:pPr>
          <a:r>
            <a:rPr lang="tr-TR" sz="2000" kern="1200" dirty="0" err="1">
              <a:solidFill>
                <a:srgbClr val="333333"/>
              </a:solidFill>
            </a:rPr>
            <a:t>Overfitting</a:t>
          </a:r>
          <a:r>
            <a:rPr lang="tr-TR" sz="2000" kern="1200" dirty="0">
              <a:solidFill>
                <a:srgbClr val="333333"/>
              </a:solidFill>
            </a:rPr>
            <a:t> olmaması için özellikle uğraşılsa da yüksek doğruluk oranı ancak dengesiz bir veri dağılımından dolayı ihtimal dahilindedir ancak  alınabilecek maksimum AUC-ROC değeri ve </a:t>
          </a:r>
          <a:r>
            <a:rPr lang="tr-TR" sz="2000" kern="1200" dirty="0" err="1">
              <a:solidFill>
                <a:srgbClr val="333333"/>
              </a:solidFill>
            </a:rPr>
            <a:t>macro</a:t>
          </a:r>
          <a:r>
            <a:rPr lang="tr-TR" sz="2000" kern="1200" dirty="0">
              <a:solidFill>
                <a:srgbClr val="333333"/>
              </a:solidFill>
            </a:rPr>
            <a:t> </a:t>
          </a:r>
          <a:r>
            <a:rPr lang="tr-TR" sz="2000" kern="1200" dirty="0" err="1">
              <a:solidFill>
                <a:srgbClr val="333333"/>
              </a:solidFill>
            </a:rPr>
            <a:t>average</a:t>
          </a:r>
          <a:r>
            <a:rPr lang="tr-TR" sz="2000" kern="1200" dirty="0">
              <a:solidFill>
                <a:srgbClr val="333333"/>
              </a:solidFill>
            </a:rPr>
            <a:t> f1-score değerine ulaşılmaya çalışılarak her şeye rağmen önüne geçilmeye çalışılmıştır.</a:t>
          </a:r>
        </a:p>
      </dsp:txBody>
      <dsp:txXfrm>
        <a:off x="380126" y="5557095"/>
        <a:ext cx="6776040" cy="616003"/>
      </dsp:txXfrm>
    </dsp:sp>
    <dsp:sp modelId="{319BB04B-67D4-4BEB-A432-8A524F077FD6}">
      <dsp:nvSpPr>
        <dsp:cNvPr id="0" name=""/>
        <dsp:cNvSpPr/>
      </dsp:nvSpPr>
      <dsp:spPr>
        <a:xfrm>
          <a:off x="380126"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B9C26-3CA0-4A3D-8A45-59AEC8F6C318}">
      <dsp:nvSpPr>
        <dsp:cNvPr id="0" name=""/>
        <dsp:cNvSpPr/>
      </dsp:nvSpPr>
      <dsp:spPr>
        <a:xfrm>
          <a:off x="1336301"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AD04E-C7C3-4C7F-B642-9DB27F83B94F}">
      <dsp:nvSpPr>
        <dsp:cNvPr id="0" name=""/>
        <dsp:cNvSpPr/>
      </dsp:nvSpPr>
      <dsp:spPr>
        <a:xfrm>
          <a:off x="2292475"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71AA4A-3865-491D-81BB-88ECB5FF3080}">
      <dsp:nvSpPr>
        <dsp:cNvPr id="0" name=""/>
        <dsp:cNvSpPr/>
      </dsp:nvSpPr>
      <dsp:spPr>
        <a:xfrm>
          <a:off x="3248650"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C663F-C240-4DDF-8526-41F44CF40617}">
      <dsp:nvSpPr>
        <dsp:cNvPr id="0" name=""/>
        <dsp:cNvSpPr/>
      </dsp:nvSpPr>
      <dsp:spPr>
        <a:xfrm>
          <a:off x="4204825"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C7D560-DC24-439B-BFDC-9C79E7870F6D}">
      <dsp:nvSpPr>
        <dsp:cNvPr id="0" name=""/>
        <dsp:cNvSpPr/>
      </dsp:nvSpPr>
      <dsp:spPr>
        <a:xfrm>
          <a:off x="5160999"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6BE4AC-3040-4A06-8187-4CD0EEFA64A5}">
      <dsp:nvSpPr>
        <dsp:cNvPr id="0" name=""/>
        <dsp:cNvSpPr/>
      </dsp:nvSpPr>
      <dsp:spPr>
        <a:xfrm>
          <a:off x="6117174" y="6173099"/>
          <a:ext cx="903472" cy="150578"/>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8.png"/><Relationship Id="rId7" Type="http://schemas.openxmlformats.org/officeDocument/2006/relationships/diagramColors" Target="../diagrams/colors10.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9.png"/><Relationship Id="rId7" Type="http://schemas.openxmlformats.org/officeDocument/2006/relationships/diagramQuickStyle" Target="../diagrams/quickStyle1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0.png"/><Relationship Id="rId9" Type="http://schemas.microsoft.com/office/2007/relationships/diagramDrawing" Target="../diagrams/drawing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18" Type="http://schemas.microsoft.com/office/2007/relationships/diagramDrawing" Target="../diagrams/drawing9.xml"/><Relationship Id="rId3" Type="http://schemas.openxmlformats.org/officeDocument/2006/relationships/image" Target="../media/image7.png"/><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 Type="http://schemas.openxmlformats.org/officeDocument/2006/relationships/image" Target="../media/image2.jpeg"/><Relationship Id="rId16" Type="http://schemas.openxmlformats.org/officeDocument/2006/relationships/diagramQuickStyle" Target="../diagrams/quickStyle9.xml"/><Relationship Id="rId1" Type="http://schemas.openxmlformats.org/officeDocument/2006/relationships/slideLayout" Target="../slideLayouts/slideLayout7.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5" Type="http://schemas.openxmlformats.org/officeDocument/2006/relationships/diagramLayout" Target="../diagrams/layout9.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738408" y="4185121"/>
            <a:ext cx="15520892" cy="882533"/>
          </a:xfrm>
          <a:prstGeom prst="rect">
            <a:avLst/>
          </a:prstGeom>
        </p:spPr>
        <p:txBody>
          <a:bodyPr lIns="0" tIns="0" rIns="0" bIns="0" rtlCol="0" anchor="t">
            <a:spAutoFit/>
          </a:bodyPr>
          <a:lstStyle/>
          <a:p>
            <a:pPr algn="l">
              <a:lnSpc>
                <a:spcPts val="6656"/>
              </a:lnSpc>
            </a:pPr>
            <a:r>
              <a:rPr lang="en-US" sz="6400" dirty="0" err="1">
                <a:solidFill>
                  <a:srgbClr val="004AAD"/>
                </a:solidFill>
                <a:latin typeface="HK Modular"/>
                <a:ea typeface="HK Modular"/>
                <a:cs typeface="HK Modular"/>
                <a:sym typeface="HK Modular"/>
              </a:rPr>
              <a:t>Türkçe</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Doğal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Dİl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İşleme</a:t>
            </a:r>
            <a:endParaRPr lang="en-US" sz="6400" dirty="0">
              <a:solidFill>
                <a:srgbClr val="004AAD"/>
              </a:solidFill>
              <a:latin typeface="HK Modular"/>
              <a:ea typeface="HK Modular"/>
              <a:cs typeface="HK Modular"/>
              <a:sym typeface="HK Modular"/>
            </a:endParaRPr>
          </a:p>
        </p:txBody>
      </p:sp>
      <p:sp>
        <p:nvSpPr>
          <p:cNvPr id="4" name="TextBox 4"/>
          <p:cNvSpPr txBox="1"/>
          <p:nvPr/>
        </p:nvSpPr>
        <p:spPr>
          <a:xfrm>
            <a:off x="6459178" y="5076825"/>
            <a:ext cx="5369644" cy="530860"/>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8 - 9 Ağustos 2024</a:t>
            </a:r>
          </a:p>
        </p:txBody>
      </p:sp>
      <p:sp>
        <p:nvSpPr>
          <p:cNvPr id="5" name="TextBox 5"/>
          <p:cNvSpPr txBox="1"/>
          <p:nvPr/>
        </p:nvSpPr>
        <p:spPr>
          <a:xfrm>
            <a:off x="7445927" y="7293165"/>
            <a:ext cx="3395067" cy="493084"/>
          </a:xfrm>
          <a:prstGeom prst="rect">
            <a:avLst/>
          </a:prstGeom>
        </p:spPr>
        <p:txBody>
          <a:bodyPr lIns="0" tIns="0" rIns="0" bIns="0" rtlCol="0" anchor="t">
            <a:spAutoFit/>
          </a:bodyPr>
          <a:lstStyle/>
          <a:p>
            <a:pPr algn="ctr">
              <a:lnSpc>
                <a:spcPts val="4339"/>
              </a:lnSpc>
            </a:pPr>
            <a:r>
              <a:rPr lang="en-US" sz="3099" dirty="0">
                <a:solidFill>
                  <a:srgbClr val="004AAD"/>
                </a:solidFill>
                <a:latin typeface="HK Modular"/>
                <a:ea typeface="HK Modular"/>
                <a:cs typeface="HK Modular"/>
                <a:sym typeface="HK Modular"/>
              </a:rPr>
              <a:t>&lt;</a:t>
            </a:r>
            <a:r>
              <a:rPr lang="tr-TR" sz="3099" dirty="0" err="1">
                <a:solidFill>
                  <a:srgbClr val="004AAD"/>
                </a:solidFill>
                <a:latin typeface="HK Modular"/>
                <a:ea typeface="HK Modular"/>
                <a:cs typeface="HK Modular"/>
                <a:sym typeface="HK Modular"/>
              </a:rPr>
              <a:t>BilgenAI</a:t>
            </a:r>
            <a:r>
              <a:rPr lang="en-US" sz="3099" dirty="0">
                <a:solidFill>
                  <a:srgbClr val="004AAD"/>
                </a:solidFill>
                <a:latin typeface="HK Modular"/>
                <a:ea typeface="HK Modular"/>
                <a:cs typeface="HK Modular"/>
                <a:sym typeface="HK Modular"/>
              </a:rPr>
              <a:t>&gt;</a:t>
            </a:r>
          </a:p>
        </p:txBody>
      </p:sp>
      <p:sp>
        <p:nvSpPr>
          <p:cNvPr id="6" name="TextBox 6"/>
          <p:cNvSpPr txBox="1"/>
          <p:nvPr/>
        </p:nvSpPr>
        <p:spPr>
          <a:xfrm>
            <a:off x="7325078" y="723900"/>
            <a:ext cx="3515916" cy="1595950"/>
          </a:xfrm>
          <a:prstGeom prst="rect">
            <a:avLst/>
          </a:prstGeom>
        </p:spPr>
        <p:txBody>
          <a:bodyPr wrap="square" lIns="0" tIns="0" rIns="0" bIns="0" rtlCol="0" anchor="t">
            <a:spAutoFit/>
          </a:bodyPr>
          <a:lstStyle/>
          <a:p>
            <a:pPr algn="ctr">
              <a:lnSpc>
                <a:spcPts val="4339"/>
              </a:lnSpc>
            </a:pPr>
            <a:r>
              <a:rPr lang="en-US" sz="3099" dirty="0">
                <a:solidFill>
                  <a:srgbClr val="004AAD"/>
                </a:solidFill>
                <a:latin typeface="HK Modular"/>
                <a:ea typeface="HK Modular"/>
                <a:cs typeface="HK Modular"/>
                <a:sym typeface="HK Modular"/>
              </a:rPr>
              <a:t>&lt;</a:t>
            </a:r>
            <a:r>
              <a:rPr lang="tr-TR" sz="3099" dirty="0">
                <a:solidFill>
                  <a:srgbClr val="004AAD"/>
                </a:solidFill>
                <a:latin typeface="HK Modular"/>
                <a:ea typeface="HK Modular"/>
                <a:cs typeface="HK Modular"/>
                <a:sym typeface="HK Modular"/>
              </a:rPr>
              <a:t>Doğal Dil İşleme Senaryosu</a:t>
            </a:r>
            <a:endParaRPr lang="en-US" sz="3099" dirty="0">
              <a:solidFill>
                <a:srgbClr val="004AAD"/>
              </a:solidFill>
              <a:latin typeface="HK Modular"/>
              <a:ea typeface="HK Modular"/>
              <a:cs typeface="HK Modular"/>
              <a:sym typeface="HK Modul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D8358522-3C1C-F3C7-8EB2-61B539C5D26C}"/>
              </a:ext>
            </a:extLst>
          </p:cNvPr>
          <p:cNvSpPr/>
          <p:nvPr/>
        </p:nvSpPr>
        <p:spPr>
          <a:xfrm>
            <a:off x="0" y="-1597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pPr lvl="0"/>
            <a:r>
              <a:rPr lang="tr-TR" sz="1800" dirty="0">
                <a:solidFill>
                  <a:srgbClr val="333333"/>
                </a:solidFill>
                <a:latin typeface="Arial"/>
                <a:ea typeface="Arial"/>
                <a:cs typeface="Arial"/>
                <a:sym typeface="Arial"/>
              </a:rPr>
              <a:t>A</a:t>
            </a:r>
            <a:endParaRPr lang="tr-TR" dirty="0"/>
          </a:p>
        </p:txBody>
      </p:sp>
      <p:sp>
        <p:nvSpPr>
          <p:cNvPr id="6" name="Metin kutusu 5">
            <a:extLst>
              <a:ext uri="{FF2B5EF4-FFF2-40B4-BE49-F238E27FC236}">
                <a16:creationId xmlns:a16="http://schemas.microsoft.com/office/drawing/2014/main" id="{76F099C5-E653-9397-DB97-C44D0F7BE879}"/>
              </a:ext>
            </a:extLst>
          </p:cNvPr>
          <p:cNvSpPr txBox="1"/>
          <p:nvPr/>
        </p:nvSpPr>
        <p:spPr>
          <a:xfrm>
            <a:off x="4343400" y="266700"/>
            <a:ext cx="9173496" cy="1982146"/>
          </a:xfrm>
          <a:prstGeom prst="rect">
            <a:avLst/>
          </a:prstGeom>
          <a:noFill/>
        </p:spPr>
        <p:txBody>
          <a:bodyPr wrap="square">
            <a:spAutoFit/>
          </a:bodyPr>
          <a:lstStyle/>
          <a:p>
            <a:pPr algn="ctr">
              <a:lnSpc>
                <a:spcPts val="5039"/>
              </a:lnSpc>
            </a:pPr>
            <a:r>
              <a:rPr lang="en-US" sz="3600" dirty="0">
                <a:solidFill>
                  <a:srgbClr val="004AAD"/>
                </a:solidFill>
                <a:latin typeface="Arial Bold"/>
                <a:ea typeface="Arial Bold"/>
                <a:cs typeface="Arial Bold"/>
                <a:sym typeface="Arial Bold"/>
              </a:rPr>
              <a:t>&lt;</a:t>
            </a:r>
            <a:r>
              <a:rPr lang="tr-TR" sz="3600" dirty="0">
                <a:solidFill>
                  <a:srgbClr val="004AAD"/>
                </a:solidFill>
                <a:latin typeface="Arial Bold"/>
                <a:ea typeface="Arial Bold"/>
                <a:cs typeface="Arial Bold"/>
                <a:sym typeface="Arial Bold"/>
              </a:rPr>
              <a:t>ADLANDIRILMIŞ VARLIK TESPİTİ(NER) </a:t>
            </a:r>
            <a:r>
              <a:rPr lang="en-US" sz="3600" dirty="0">
                <a:solidFill>
                  <a:srgbClr val="004AAD"/>
                </a:solidFill>
                <a:latin typeface="Arial Bold"/>
                <a:ea typeface="Arial Bold"/>
                <a:cs typeface="Arial Bold"/>
                <a:sym typeface="Arial Bold"/>
              </a:rPr>
              <a:t>MODEL EĞİTİMİ VE DEĞERLENDİRME</a:t>
            </a:r>
            <a:r>
              <a:rPr lang="tr-TR" sz="3600" dirty="0">
                <a:solidFill>
                  <a:srgbClr val="004AAD"/>
                </a:solidFill>
                <a:latin typeface="Arial Bold"/>
                <a:ea typeface="Arial Bold"/>
                <a:cs typeface="Arial Bold"/>
                <a:sym typeface="Arial Bold"/>
              </a:rPr>
              <a:t>Sİ</a:t>
            </a:r>
            <a:r>
              <a:rPr lang="en-US" sz="3600" dirty="0">
                <a:solidFill>
                  <a:srgbClr val="004AAD"/>
                </a:solidFill>
                <a:latin typeface="Arial Bold"/>
                <a:ea typeface="Arial Bold"/>
                <a:cs typeface="Arial Bold"/>
                <a:sym typeface="Arial Bold"/>
              </a:rPr>
              <a:t>&gt;</a:t>
            </a:r>
          </a:p>
        </p:txBody>
      </p:sp>
      <p:pic>
        <p:nvPicPr>
          <p:cNvPr id="9" name="Resim 8" descr="metin, ekran görüntüsü, yazı tipi içeren bir resim">
            <a:extLst>
              <a:ext uri="{FF2B5EF4-FFF2-40B4-BE49-F238E27FC236}">
                <a16:creationId xmlns:a16="http://schemas.microsoft.com/office/drawing/2014/main" id="{F34B8680-F165-F4C7-723F-B4E46B1D8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008720"/>
            <a:ext cx="9601200" cy="4648200"/>
          </a:xfrm>
          <a:prstGeom prst="rect">
            <a:avLst/>
          </a:prstGeom>
        </p:spPr>
      </p:pic>
      <p:graphicFrame>
        <p:nvGraphicFramePr>
          <p:cNvPr id="10" name="Diyagram 9">
            <a:extLst>
              <a:ext uri="{FF2B5EF4-FFF2-40B4-BE49-F238E27FC236}">
                <a16:creationId xmlns:a16="http://schemas.microsoft.com/office/drawing/2014/main" id="{FAEE8BC3-BF23-BF78-78AF-8842FD52FE9B}"/>
              </a:ext>
            </a:extLst>
          </p:cNvPr>
          <p:cNvGraphicFramePr/>
          <p:nvPr>
            <p:extLst>
              <p:ext uri="{D42A27DB-BD31-4B8C-83A1-F6EECF244321}">
                <p14:modId xmlns:p14="http://schemas.microsoft.com/office/powerpoint/2010/main" val="4046744404"/>
              </p:ext>
            </p:extLst>
          </p:nvPr>
        </p:nvGraphicFramePr>
        <p:xfrm>
          <a:off x="10751706" y="2019300"/>
          <a:ext cx="7536294" cy="11880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00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pPr lvl="0" algn="just"/>
            <a:endParaRPr lang="tr-TR" sz="2000" dirty="0">
              <a:solidFill>
                <a:srgbClr val="333333"/>
              </a:solidFill>
            </a:endParaRPr>
          </a:p>
        </p:txBody>
      </p:sp>
      <p:sp>
        <p:nvSpPr>
          <p:cNvPr id="3" name="TextBox 3"/>
          <p:cNvSpPr txBox="1"/>
          <p:nvPr/>
        </p:nvSpPr>
        <p:spPr>
          <a:xfrm>
            <a:off x="7581900" y="885825"/>
            <a:ext cx="3124200" cy="689610"/>
          </a:xfrm>
          <a:prstGeom prst="rect">
            <a:avLst/>
          </a:prstGeom>
        </p:spPr>
        <p:txBody>
          <a:bodyPr lIns="0" tIns="0" rIns="0" bIns="0" rtlCol="0" anchor="t">
            <a:spAutoFit/>
          </a:bodyPr>
          <a:lstStyle/>
          <a:p>
            <a:pPr algn="ctr">
              <a:lnSpc>
                <a:spcPts val="5039"/>
              </a:lnSpc>
            </a:pPr>
            <a:r>
              <a:rPr lang="en-US" sz="3599">
                <a:solidFill>
                  <a:srgbClr val="004AAD"/>
                </a:solidFill>
                <a:latin typeface="Arial Bold"/>
                <a:ea typeface="Arial Bold"/>
                <a:cs typeface="Arial Bold"/>
                <a:sym typeface="Arial Bold"/>
              </a:rPr>
              <a:t>&lt;SONUÇLAR&gt;</a:t>
            </a:r>
          </a:p>
        </p:txBody>
      </p:sp>
      <p:pic>
        <p:nvPicPr>
          <p:cNvPr id="12" name="Resim 11">
            <a:extLst>
              <a:ext uri="{FF2B5EF4-FFF2-40B4-BE49-F238E27FC236}">
                <a16:creationId xmlns:a16="http://schemas.microsoft.com/office/drawing/2014/main" id="{CB6FB07E-99DF-DCC9-99B7-0EA9A32B8DE3}"/>
              </a:ext>
            </a:extLst>
          </p:cNvPr>
          <p:cNvPicPr>
            <a:picLocks noChangeAspect="1"/>
          </p:cNvPicPr>
          <p:nvPr/>
        </p:nvPicPr>
        <p:blipFill>
          <a:blip r:embed="rId3"/>
          <a:stretch>
            <a:fillRect/>
          </a:stretch>
        </p:blipFill>
        <p:spPr>
          <a:xfrm>
            <a:off x="990600" y="1575435"/>
            <a:ext cx="16733379" cy="990600"/>
          </a:xfrm>
          <a:prstGeom prst="rect">
            <a:avLst/>
          </a:prstGeom>
        </p:spPr>
      </p:pic>
      <p:pic>
        <p:nvPicPr>
          <p:cNvPr id="14" name="Resim 13">
            <a:extLst>
              <a:ext uri="{FF2B5EF4-FFF2-40B4-BE49-F238E27FC236}">
                <a16:creationId xmlns:a16="http://schemas.microsoft.com/office/drawing/2014/main" id="{E5870296-AB1D-142D-A5FC-C4B435E95C72}"/>
              </a:ext>
            </a:extLst>
          </p:cNvPr>
          <p:cNvPicPr>
            <a:picLocks noChangeAspect="1"/>
          </p:cNvPicPr>
          <p:nvPr/>
        </p:nvPicPr>
        <p:blipFill>
          <a:blip r:embed="rId4"/>
          <a:stretch>
            <a:fillRect/>
          </a:stretch>
        </p:blipFill>
        <p:spPr>
          <a:xfrm>
            <a:off x="990600" y="2781300"/>
            <a:ext cx="4692980" cy="5232403"/>
          </a:xfrm>
          <a:prstGeom prst="rect">
            <a:avLst/>
          </a:prstGeom>
        </p:spPr>
      </p:pic>
      <p:graphicFrame>
        <p:nvGraphicFramePr>
          <p:cNvPr id="15" name="Diyagram 14">
            <a:extLst>
              <a:ext uri="{FF2B5EF4-FFF2-40B4-BE49-F238E27FC236}">
                <a16:creationId xmlns:a16="http://schemas.microsoft.com/office/drawing/2014/main" id="{BE019090-B24F-4C36-FEAD-F645D57CE37C}"/>
              </a:ext>
            </a:extLst>
          </p:cNvPr>
          <p:cNvGraphicFramePr/>
          <p:nvPr>
            <p:extLst>
              <p:ext uri="{D42A27DB-BD31-4B8C-83A1-F6EECF244321}">
                <p14:modId xmlns:p14="http://schemas.microsoft.com/office/powerpoint/2010/main" val="3755281341"/>
              </p:ext>
            </p:extLst>
          </p:nvPr>
        </p:nvGraphicFramePr>
        <p:xfrm>
          <a:off x="6172200" y="2781300"/>
          <a:ext cx="11125200" cy="59302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425766" y="709182"/>
            <a:ext cx="5436468" cy="689610"/>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&lt;PROJE YOL HARİTASI&gt;</a:t>
            </a:r>
          </a:p>
        </p:txBody>
      </p:sp>
      <p:graphicFrame>
        <p:nvGraphicFramePr>
          <p:cNvPr id="6" name="Diyagram 5">
            <a:extLst>
              <a:ext uri="{FF2B5EF4-FFF2-40B4-BE49-F238E27FC236}">
                <a16:creationId xmlns:a16="http://schemas.microsoft.com/office/drawing/2014/main" id="{0A244554-E0C0-BC37-8CB5-F5E89E900812}"/>
              </a:ext>
            </a:extLst>
          </p:cNvPr>
          <p:cNvGraphicFramePr/>
          <p:nvPr>
            <p:extLst>
              <p:ext uri="{D42A27DB-BD31-4B8C-83A1-F6EECF244321}">
                <p14:modId xmlns:p14="http://schemas.microsoft.com/office/powerpoint/2010/main" val="3721357675"/>
              </p:ext>
            </p:extLst>
          </p:nvPr>
        </p:nvGraphicFramePr>
        <p:xfrm>
          <a:off x="3352800" y="2247900"/>
          <a:ext cx="11125200" cy="596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tr-TR"/>
          </a:p>
        </p:txBody>
      </p:sp>
      <p:sp>
        <p:nvSpPr>
          <p:cNvPr id="3" name="TextBox 3"/>
          <p:cNvSpPr txBox="1"/>
          <p:nvPr/>
        </p:nvSpPr>
        <p:spPr>
          <a:xfrm>
            <a:off x="7162800" y="495300"/>
            <a:ext cx="3455194" cy="689610"/>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&lt;DEMO VİDEO&gt;</a:t>
            </a:r>
          </a:p>
        </p:txBody>
      </p:sp>
      <p:pic>
        <p:nvPicPr>
          <p:cNvPr id="5" name="Kayıt 2024-08-09 071506">
            <a:hlinkClick r:id="" action="ppaction://media"/>
            <a:extLst>
              <a:ext uri="{FF2B5EF4-FFF2-40B4-BE49-F238E27FC236}">
                <a16:creationId xmlns:a16="http://schemas.microsoft.com/office/drawing/2014/main" id="{82DC682B-2635-28B5-F261-00CF205CB7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6205" y="1184910"/>
            <a:ext cx="12428384" cy="6616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123325" y="3635861"/>
            <a:ext cx="16041351" cy="1576458"/>
          </a:xfrm>
          <a:prstGeom prst="rect">
            <a:avLst/>
          </a:prstGeom>
        </p:spPr>
        <p:txBody>
          <a:bodyPr lIns="0" tIns="0" rIns="0" bIns="0" rtlCol="0" anchor="t">
            <a:spAutoFit/>
          </a:bodyPr>
          <a:lstStyle/>
          <a:p>
            <a:pPr algn="ctr">
              <a:lnSpc>
                <a:spcPts val="12858"/>
              </a:lnSpc>
              <a:spcBef>
                <a:spcPct val="0"/>
              </a:spcBef>
            </a:pPr>
            <a:r>
              <a:rPr lang="en-US" sz="9184">
                <a:solidFill>
                  <a:srgbClr val="004AAD"/>
                </a:solidFill>
                <a:latin typeface="HK Modular"/>
                <a:ea typeface="HK Modular"/>
                <a:cs typeface="HK Modular"/>
                <a:sym typeface="HK Modular"/>
              </a:rPr>
              <a:t>TEŞEKKÜRLER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880473" y="952500"/>
            <a:ext cx="4699211" cy="607346"/>
          </a:xfrm>
          <a:prstGeom prst="rect">
            <a:avLst/>
          </a:prstGeom>
        </p:spPr>
        <p:txBody>
          <a:bodyPr wrap="square"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a:t>
            </a:r>
            <a:r>
              <a:rPr lang="tr-TR" sz="3599" dirty="0" err="1">
                <a:solidFill>
                  <a:srgbClr val="004AAD"/>
                </a:solidFill>
                <a:latin typeface="Arial Bold"/>
                <a:ea typeface="Arial Bold"/>
                <a:cs typeface="Arial Bold"/>
                <a:sym typeface="Arial Bold"/>
              </a:rPr>
              <a:t>BilgenAI</a:t>
            </a:r>
            <a:r>
              <a:rPr lang="tr-TR" sz="3599" dirty="0">
                <a:solidFill>
                  <a:srgbClr val="004AAD"/>
                </a:solidFill>
                <a:latin typeface="Arial Bold"/>
                <a:ea typeface="Arial Bold"/>
                <a:cs typeface="Arial Bold"/>
                <a:sym typeface="Arial Bold"/>
              </a:rPr>
              <a:t> </a:t>
            </a:r>
            <a:r>
              <a:rPr lang="en-US" sz="3599" dirty="0">
                <a:solidFill>
                  <a:srgbClr val="004AAD"/>
                </a:solidFill>
                <a:latin typeface="Arial Bold"/>
                <a:ea typeface="Arial Bold"/>
                <a:cs typeface="Arial Bold"/>
                <a:sym typeface="Arial Bold"/>
              </a:rPr>
              <a:t>EKİBİMİZ&gt;</a:t>
            </a:r>
          </a:p>
        </p:txBody>
      </p:sp>
      <p:graphicFrame>
        <p:nvGraphicFramePr>
          <p:cNvPr id="6" name="Diyagram 5">
            <a:extLst>
              <a:ext uri="{FF2B5EF4-FFF2-40B4-BE49-F238E27FC236}">
                <a16:creationId xmlns:a16="http://schemas.microsoft.com/office/drawing/2014/main" id="{ED80D7BF-3CBC-AE25-8C6C-B04499316305}"/>
              </a:ext>
            </a:extLst>
          </p:cNvPr>
          <p:cNvGraphicFramePr/>
          <p:nvPr>
            <p:extLst>
              <p:ext uri="{D42A27DB-BD31-4B8C-83A1-F6EECF244321}">
                <p14:modId xmlns:p14="http://schemas.microsoft.com/office/powerpoint/2010/main" val="2576746862"/>
              </p:ext>
            </p:extLst>
          </p:nvPr>
        </p:nvGraphicFramePr>
        <p:xfrm>
          <a:off x="1676400" y="939154"/>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857777" y="885825"/>
            <a:ext cx="4572446" cy="689610"/>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&lt;PROJENİN TANIMI&gt;</a:t>
            </a:r>
          </a:p>
        </p:txBody>
      </p:sp>
      <p:graphicFrame>
        <p:nvGraphicFramePr>
          <p:cNvPr id="6" name="Diyagram 5">
            <a:extLst>
              <a:ext uri="{FF2B5EF4-FFF2-40B4-BE49-F238E27FC236}">
                <a16:creationId xmlns:a16="http://schemas.microsoft.com/office/drawing/2014/main" id="{E0BB332D-90E1-B995-F44E-27271F53B0A4}"/>
              </a:ext>
            </a:extLst>
          </p:cNvPr>
          <p:cNvGraphicFramePr/>
          <p:nvPr>
            <p:extLst>
              <p:ext uri="{D42A27DB-BD31-4B8C-83A1-F6EECF244321}">
                <p14:modId xmlns:p14="http://schemas.microsoft.com/office/powerpoint/2010/main" val="1091551124"/>
              </p:ext>
            </p:extLst>
          </p:nvPr>
        </p:nvGraphicFramePr>
        <p:xfrm>
          <a:off x="1371600" y="-2171700"/>
          <a:ext cx="15544800" cy="1188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5473489" y="885825"/>
            <a:ext cx="7341022" cy="689610"/>
          </a:xfrm>
          <a:prstGeom prst="rect">
            <a:avLst/>
          </a:prstGeom>
        </p:spPr>
        <p:txBody>
          <a:bodyPr lIns="0" tIns="0" rIns="0" bIns="0" rtlCol="0" anchor="t">
            <a:spAutoFit/>
          </a:bodyPr>
          <a:lstStyle/>
          <a:p>
            <a:pPr algn="ctr">
              <a:lnSpc>
                <a:spcPts val="5039"/>
              </a:lnSpc>
            </a:pPr>
            <a:r>
              <a:rPr lang="en-US" sz="3599">
                <a:solidFill>
                  <a:srgbClr val="004AAD"/>
                </a:solidFill>
                <a:latin typeface="Arial Bold"/>
                <a:ea typeface="Arial Bold"/>
                <a:cs typeface="Arial Bold"/>
                <a:sym typeface="Arial Bold"/>
              </a:rPr>
              <a:t>&lt;PROJENİN SAĞLADIĞI ÇÖZÜM&gt;</a:t>
            </a:r>
          </a:p>
        </p:txBody>
      </p:sp>
      <p:graphicFrame>
        <p:nvGraphicFramePr>
          <p:cNvPr id="5" name="Diyagram 4">
            <a:extLst>
              <a:ext uri="{FF2B5EF4-FFF2-40B4-BE49-F238E27FC236}">
                <a16:creationId xmlns:a16="http://schemas.microsoft.com/office/drawing/2014/main" id="{E04AA135-4EAA-9450-D33A-F601DD3F2AD0}"/>
              </a:ext>
            </a:extLst>
          </p:cNvPr>
          <p:cNvGraphicFramePr/>
          <p:nvPr>
            <p:extLst>
              <p:ext uri="{D42A27DB-BD31-4B8C-83A1-F6EECF244321}">
                <p14:modId xmlns:p14="http://schemas.microsoft.com/office/powerpoint/2010/main" val="1090954942"/>
              </p:ext>
            </p:extLst>
          </p:nvPr>
        </p:nvGraphicFramePr>
        <p:xfrm>
          <a:off x="1122294" y="-1409700"/>
          <a:ext cx="16043412" cy="12467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63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dirty="0"/>
          </a:p>
        </p:txBody>
      </p:sp>
      <p:sp>
        <p:nvSpPr>
          <p:cNvPr id="3" name="TextBox 3"/>
          <p:cNvSpPr txBox="1"/>
          <p:nvPr/>
        </p:nvSpPr>
        <p:spPr>
          <a:xfrm>
            <a:off x="7149443" y="885825"/>
            <a:ext cx="3989115" cy="689610"/>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&lt;PROJE İŞ AKIŞI&gt;</a:t>
            </a:r>
          </a:p>
        </p:txBody>
      </p:sp>
      <p:graphicFrame>
        <p:nvGraphicFramePr>
          <p:cNvPr id="10" name="Diyagram 9">
            <a:extLst>
              <a:ext uri="{FF2B5EF4-FFF2-40B4-BE49-F238E27FC236}">
                <a16:creationId xmlns:a16="http://schemas.microsoft.com/office/drawing/2014/main" id="{68AEC254-4471-150E-99B5-0FD630CDA74B}"/>
              </a:ext>
            </a:extLst>
          </p:cNvPr>
          <p:cNvGraphicFramePr/>
          <p:nvPr>
            <p:extLst>
              <p:ext uri="{D42A27DB-BD31-4B8C-83A1-F6EECF244321}">
                <p14:modId xmlns:p14="http://schemas.microsoft.com/office/powerpoint/2010/main" val="2890027592"/>
              </p:ext>
            </p:extLst>
          </p:nvPr>
        </p:nvGraphicFramePr>
        <p:xfrm>
          <a:off x="381000" y="500931"/>
          <a:ext cx="17526000" cy="9786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7D953ED-4FC1-E220-4356-17E05D9C2CD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dirty="0"/>
          </a:p>
        </p:txBody>
      </p:sp>
      <p:sp>
        <p:nvSpPr>
          <p:cNvPr id="3" name="TextBox 3">
            <a:extLst>
              <a:ext uri="{FF2B5EF4-FFF2-40B4-BE49-F238E27FC236}">
                <a16:creationId xmlns:a16="http://schemas.microsoft.com/office/drawing/2014/main" id="{A495A0A4-0CA3-2EA7-447F-2AE8F8296873}"/>
              </a:ext>
            </a:extLst>
          </p:cNvPr>
          <p:cNvSpPr txBox="1"/>
          <p:nvPr/>
        </p:nvSpPr>
        <p:spPr>
          <a:xfrm>
            <a:off x="4648200" y="896477"/>
            <a:ext cx="8547757" cy="607346"/>
          </a:xfrm>
          <a:prstGeom prst="rect">
            <a:avLst/>
          </a:prstGeom>
        </p:spPr>
        <p:txBody>
          <a:bodyPr wrap="square"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&lt;PROJE İŞ AKIŞI</a:t>
            </a:r>
            <a:r>
              <a:rPr lang="tr-TR" sz="3599" dirty="0">
                <a:solidFill>
                  <a:srgbClr val="004AAD"/>
                </a:solidFill>
                <a:latin typeface="Arial Bold"/>
                <a:ea typeface="Arial Bold"/>
                <a:cs typeface="Arial Bold"/>
                <a:sym typeface="Arial Bold"/>
              </a:rPr>
              <a:t>-ŞEMA TABLOSU</a:t>
            </a:r>
            <a:r>
              <a:rPr lang="en-US" sz="3599" dirty="0">
                <a:solidFill>
                  <a:srgbClr val="004AAD"/>
                </a:solidFill>
                <a:latin typeface="Arial Bold"/>
                <a:ea typeface="Arial Bold"/>
                <a:cs typeface="Arial Bold"/>
                <a:sym typeface="Arial Bold"/>
              </a:rPr>
              <a:t>&gt;</a:t>
            </a:r>
          </a:p>
        </p:txBody>
      </p:sp>
      <p:pic>
        <p:nvPicPr>
          <p:cNvPr id="5" name="Resim 4">
            <a:extLst>
              <a:ext uri="{FF2B5EF4-FFF2-40B4-BE49-F238E27FC236}">
                <a16:creationId xmlns:a16="http://schemas.microsoft.com/office/drawing/2014/main" id="{009497C7-F020-094C-5F8A-AB0002FB98B4}"/>
              </a:ext>
            </a:extLst>
          </p:cNvPr>
          <p:cNvPicPr>
            <a:picLocks noChangeAspect="1"/>
          </p:cNvPicPr>
          <p:nvPr/>
        </p:nvPicPr>
        <p:blipFill>
          <a:blip r:embed="rId3"/>
          <a:stretch>
            <a:fillRect/>
          </a:stretch>
        </p:blipFill>
        <p:spPr>
          <a:xfrm>
            <a:off x="914400" y="2400300"/>
            <a:ext cx="9677400" cy="5847437"/>
          </a:xfrm>
          <a:prstGeom prst="rect">
            <a:avLst/>
          </a:prstGeom>
        </p:spPr>
      </p:pic>
      <p:pic>
        <p:nvPicPr>
          <p:cNvPr id="7" name="Resim 6">
            <a:extLst>
              <a:ext uri="{FF2B5EF4-FFF2-40B4-BE49-F238E27FC236}">
                <a16:creationId xmlns:a16="http://schemas.microsoft.com/office/drawing/2014/main" id="{6D781832-BC01-2C18-C5AA-BEFF304601DA}"/>
              </a:ext>
            </a:extLst>
          </p:cNvPr>
          <p:cNvPicPr>
            <a:picLocks noChangeAspect="1"/>
          </p:cNvPicPr>
          <p:nvPr/>
        </p:nvPicPr>
        <p:blipFill>
          <a:blip r:embed="rId4"/>
          <a:stretch>
            <a:fillRect/>
          </a:stretch>
        </p:blipFill>
        <p:spPr>
          <a:xfrm>
            <a:off x="10591800" y="3238500"/>
            <a:ext cx="7696200" cy="1151141"/>
          </a:xfrm>
          <a:prstGeom prst="rect">
            <a:avLst/>
          </a:prstGeom>
        </p:spPr>
      </p:pic>
    </p:spTree>
    <p:extLst>
      <p:ext uri="{BB962C8B-B14F-4D97-AF65-F5344CB8AC3E}">
        <p14:creationId xmlns:p14="http://schemas.microsoft.com/office/powerpoint/2010/main" val="4109095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7771842" y="885825"/>
            <a:ext cx="2744316" cy="689610"/>
          </a:xfrm>
          <a:prstGeom prst="rect">
            <a:avLst/>
          </a:prstGeom>
        </p:spPr>
        <p:txBody>
          <a:bodyPr lIns="0" tIns="0" rIns="0" bIns="0" rtlCol="0" anchor="t">
            <a:spAutoFit/>
          </a:bodyPr>
          <a:lstStyle/>
          <a:p>
            <a:pPr algn="ctr">
              <a:lnSpc>
                <a:spcPts val="5039"/>
              </a:lnSpc>
            </a:pPr>
            <a:r>
              <a:rPr lang="en-US" sz="3599">
                <a:solidFill>
                  <a:srgbClr val="004AAD"/>
                </a:solidFill>
                <a:latin typeface="Arial Bold"/>
                <a:ea typeface="Arial Bold"/>
                <a:cs typeface="Arial Bold"/>
                <a:sym typeface="Arial Bold"/>
              </a:rPr>
              <a:t>&lt;VERİ SETİ&gt;</a:t>
            </a:r>
          </a:p>
        </p:txBody>
      </p:sp>
      <p:graphicFrame>
        <p:nvGraphicFramePr>
          <p:cNvPr id="5" name="Diyagram 4">
            <a:extLst>
              <a:ext uri="{FF2B5EF4-FFF2-40B4-BE49-F238E27FC236}">
                <a16:creationId xmlns:a16="http://schemas.microsoft.com/office/drawing/2014/main" id="{BBEB73CA-9001-C5DA-9FB1-C38767A440C4}"/>
              </a:ext>
            </a:extLst>
          </p:cNvPr>
          <p:cNvGraphicFramePr/>
          <p:nvPr>
            <p:extLst>
              <p:ext uri="{D42A27DB-BD31-4B8C-83A1-F6EECF244321}">
                <p14:modId xmlns:p14="http://schemas.microsoft.com/office/powerpoint/2010/main" val="1868569704"/>
              </p:ext>
            </p:extLst>
          </p:nvPr>
        </p:nvGraphicFramePr>
        <p:xfrm>
          <a:off x="3048000" y="10795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159252" y="226941"/>
            <a:ext cx="5969496" cy="689610"/>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&lt;YÖNTEM VE TEKNİKLER&gt;</a:t>
            </a:r>
          </a:p>
        </p:txBody>
      </p:sp>
      <p:graphicFrame>
        <p:nvGraphicFramePr>
          <p:cNvPr id="4" name="Diyagram 3">
            <a:extLst>
              <a:ext uri="{FF2B5EF4-FFF2-40B4-BE49-F238E27FC236}">
                <a16:creationId xmlns:a16="http://schemas.microsoft.com/office/drawing/2014/main" id="{A33B0FD5-43D1-3A8B-BA03-4AD4560AAD95}"/>
              </a:ext>
            </a:extLst>
          </p:cNvPr>
          <p:cNvGraphicFramePr/>
          <p:nvPr>
            <p:extLst>
              <p:ext uri="{D42A27DB-BD31-4B8C-83A1-F6EECF244321}">
                <p14:modId xmlns:p14="http://schemas.microsoft.com/office/powerpoint/2010/main" val="440916436"/>
              </p:ext>
            </p:extLst>
          </p:nvPr>
        </p:nvGraphicFramePr>
        <p:xfrm>
          <a:off x="1104900" y="1143492"/>
          <a:ext cx="16078200" cy="784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627"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pPr lvl="0"/>
            <a:endParaRPr lang="tr-TR" dirty="0"/>
          </a:p>
        </p:txBody>
      </p:sp>
      <p:sp>
        <p:nvSpPr>
          <p:cNvPr id="3" name="TextBox 3"/>
          <p:cNvSpPr txBox="1"/>
          <p:nvPr/>
        </p:nvSpPr>
        <p:spPr>
          <a:xfrm>
            <a:off x="4194630" y="190500"/>
            <a:ext cx="8890769" cy="1248547"/>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&lt;</a:t>
            </a:r>
            <a:r>
              <a:rPr lang="tr-TR" sz="3599" dirty="0">
                <a:solidFill>
                  <a:srgbClr val="004AAD"/>
                </a:solidFill>
                <a:latin typeface="Arial Bold"/>
                <a:ea typeface="Arial Bold"/>
                <a:cs typeface="Arial Bold"/>
                <a:sym typeface="Arial Bold"/>
              </a:rPr>
              <a:t>DUYGU ANALİZİ </a:t>
            </a:r>
            <a:r>
              <a:rPr lang="en-US" sz="3599" dirty="0">
                <a:solidFill>
                  <a:srgbClr val="004AAD"/>
                </a:solidFill>
                <a:latin typeface="Arial Bold"/>
                <a:ea typeface="Arial Bold"/>
                <a:cs typeface="Arial Bold"/>
                <a:sym typeface="Arial Bold"/>
              </a:rPr>
              <a:t>MODEL EĞİTİMİ VE DEĞERLENDİRME</a:t>
            </a:r>
            <a:r>
              <a:rPr lang="tr-TR" sz="3599" dirty="0">
                <a:solidFill>
                  <a:srgbClr val="004AAD"/>
                </a:solidFill>
                <a:latin typeface="Arial Bold"/>
                <a:ea typeface="Arial Bold"/>
                <a:cs typeface="Arial Bold"/>
                <a:sym typeface="Arial Bold"/>
              </a:rPr>
              <a:t>Sİ</a:t>
            </a:r>
            <a:r>
              <a:rPr lang="en-US" sz="3599" dirty="0">
                <a:solidFill>
                  <a:srgbClr val="004AAD"/>
                </a:solidFill>
                <a:latin typeface="Arial Bold"/>
                <a:ea typeface="Arial Bold"/>
                <a:cs typeface="Arial Bold"/>
                <a:sym typeface="Arial Bold"/>
              </a:rPr>
              <a:t>&gt;</a:t>
            </a:r>
          </a:p>
        </p:txBody>
      </p:sp>
      <p:pic>
        <p:nvPicPr>
          <p:cNvPr id="13" name="Resim 12" descr="metin, ekran görüntüsü, yazı tipi içeren bir resim&#10;&#10;Açıklama otomatik olarak oluşturuldu">
            <a:extLst>
              <a:ext uri="{FF2B5EF4-FFF2-40B4-BE49-F238E27FC236}">
                <a16:creationId xmlns:a16="http://schemas.microsoft.com/office/drawing/2014/main" id="{9E1A834F-EAB0-1109-4D07-99D0326E2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95634"/>
            <a:ext cx="7386169" cy="3901230"/>
          </a:xfrm>
          <a:prstGeom prst="rect">
            <a:avLst/>
          </a:prstGeom>
        </p:spPr>
      </p:pic>
      <p:graphicFrame>
        <p:nvGraphicFramePr>
          <p:cNvPr id="15" name="Diyagram 14">
            <a:extLst>
              <a:ext uri="{FF2B5EF4-FFF2-40B4-BE49-F238E27FC236}">
                <a16:creationId xmlns:a16="http://schemas.microsoft.com/office/drawing/2014/main" id="{7DF4EABE-FBC1-8C72-8A59-DBC11599D866}"/>
              </a:ext>
            </a:extLst>
          </p:cNvPr>
          <p:cNvGraphicFramePr/>
          <p:nvPr>
            <p:extLst>
              <p:ext uri="{D42A27DB-BD31-4B8C-83A1-F6EECF244321}">
                <p14:modId xmlns:p14="http://schemas.microsoft.com/office/powerpoint/2010/main" val="184793462"/>
              </p:ext>
            </p:extLst>
          </p:nvPr>
        </p:nvGraphicFramePr>
        <p:xfrm>
          <a:off x="0" y="-1333500"/>
          <a:ext cx="7536294" cy="11880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6" name="Diyagram 15">
            <a:extLst>
              <a:ext uri="{FF2B5EF4-FFF2-40B4-BE49-F238E27FC236}">
                <a16:creationId xmlns:a16="http://schemas.microsoft.com/office/drawing/2014/main" id="{EB460E76-A9C5-81FB-12D6-FFF4B8423EC0}"/>
              </a:ext>
            </a:extLst>
          </p:cNvPr>
          <p:cNvGraphicFramePr/>
          <p:nvPr>
            <p:extLst>
              <p:ext uri="{D42A27DB-BD31-4B8C-83A1-F6EECF244321}">
                <p14:modId xmlns:p14="http://schemas.microsoft.com/office/powerpoint/2010/main" val="360385410"/>
              </p:ext>
            </p:extLst>
          </p:nvPr>
        </p:nvGraphicFramePr>
        <p:xfrm>
          <a:off x="7777647" y="-1104900"/>
          <a:ext cx="7536294" cy="1188077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7" name="Diyagram 16">
            <a:extLst>
              <a:ext uri="{FF2B5EF4-FFF2-40B4-BE49-F238E27FC236}">
                <a16:creationId xmlns:a16="http://schemas.microsoft.com/office/drawing/2014/main" id="{E15751DE-52EE-B697-531B-343323BA60C6}"/>
              </a:ext>
            </a:extLst>
          </p:cNvPr>
          <p:cNvGraphicFramePr/>
          <p:nvPr>
            <p:extLst>
              <p:ext uri="{D42A27DB-BD31-4B8C-83A1-F6EECF244321}">
                <p14:modId xmlns:p14="http://schemas.microsoft.com/office/powerpoint/2010/main" val="4107612700"/>
              </p:ext>
            </p:extLst>
          </p:nvPr>
        </p:nvGraphicFramePr>
        <p:xfrm>
          <a:off x="7777647" y="1676250"/>
          <a:ext cx="7536294" cy="1188077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1191</TotalTime>
  <Words>1494</Words>
  <Application>Microsoft Office PowerPoint</Application>
  <PresentationFormat>Özel</PresentationFormat>
  <Paragraphs>51</Paragraphs>
  <Slides>14</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14</vt:i4>
      </vt:variant>
    </vt:vector>
  </HeadingPairs>
  <TitlesOfParts>
    <vt:vector size="19" baseType="lpstr">
      <vt:lpstr>Arial</vt:lpstr>
      <vt:lpstr>Calibri</vt:lpstr>
      <vt:lpstr>Arial Bold</vt:lpstr>
      <vt:lpstr>HK Modular</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Türkçe Doğal</dc:title>
  <cp:lastModifiedBy>GÖKTAN GÜMÜŞLÜ</cp:lastModifiedBy>
  <cp:revision>79</cp:revision>
  <dcterms:created xsi:type="dcterms:W3CDTF">2006-08-16T00:00:00Z</dcterms:created>
  <dcterms:modified xsi:type="dcterms:W3CDTF">2024-08-09T06:11:11Z</dcterms:modified>
  <dc:identifier>DAGMfnWas5Q</dc:identifier>
</cp:coreProperties>
</file>